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54"/>
  </p:notesMasterIdLst>
  <p:sldIdLst>
    <p:sldId id="2147469028" r:id="rId6"/>
    <p:sldId id="273" r:id="rId7"/>
    <p:sldId id="267" r:id="rId8"/>
    <p:sldId id="2147468919" r:id="rId9"/>
    <p:sldId id="2147468984" r:id="rId10"/>
    <p:sldId id="2147469318" r:id="rId11"/>
    <p:sldId id="2147469333" r:id="rId12"/>
    <p:sldId id="2147469356" r:id="rId13"/>
    <p:sldId id="1222" r:id="rId14"/>
    <p:sldId id="2147468894" r:id="rId15"/>
    <p:sldId id="2147469340" r:id="rId16"/>
    <p:sldId id="2147469352" r:id="rId17"/>
    <p:sldId id="2147468895" r:id="rId18"/>
    <p:sldId id="2147469330" r:id="rId19"/>
    <p:sldId id="2147469336" r:id="rId20"/>
    <p:sldId id="2147469348" r:id="rId21"/>
    <p:sldId id="2147469350" r:id="rId22"/>
    <p:sldId id="2147469346" r:id="rId23"/>
    <p:sldId id="2147469349" r:id="rId24"/>
    <p:sldId id="2147469347" r:id="rId25"/>
    <p:sldId id="2147469351" r:id="rId26"/>
    <p:sldId id="2147469342" r:id="rId27"/>
    <p:sldId id="2147469353" r:id="rId28"/>
    <p:sldId id="2147469335" r:id="rId29"/>
    <p:sldId id="2147468995" r:id="rId30"/>
    <p:sldId id="2147468991" r:id="rId31"/>
    <p:sldId id="2147469354" r:id="rId32"/>
    <p:sldId id="2147469355" r:id="rId33"/>
    <p:sldId id="2147469072" r:id="rId34"/>
    <p:sldId id="2147469343" r:id="rId35"/>
    <p:sldId id="290" r:id="rId36"/>
    <p:sldId id="2147469344" r:id="rId37"/>
    <p:sldId id="2147469345" r:id="rId38"/>
    <p:sldId id="2147469341" r:id="rId39"/>
    <p:sldId id="2147469049" r:id="rId40"/>
    <p:sldId id="2147469312" r:id="rId41"/>
    <p:sldId id="2147468996" r:id="rId42"/>
    <p:sldId id="2147468891" r:id="rId43"/>
    <p:sldId id="1154" r:id="rId44"/>
    <p:sldId id="2147468890" r:id="rId45"/>
    <p:sldId id="2147468789" r:id="rId46"/>
    <p:sldId id="2147468791" r:id="rId47"/>
    <p:sldId id="2147469023" r:id="rId48"/>
    <p:sldId id="2147469304" r:id="rId49"/>
    <p:sldId id="256" r:id="rId50"/>
    <p:sldId id="2147469019" r:id="rId51"/>
    <p:sldId id="2147469301" r:id="rId52"/>
    <p:sldId id="2147469339" r:id="rId53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dledende slides" id="{0C445615-FF81-47D7-915A-FF20F8BD05AF}">
          <p14:sldIdLst>
            <p14:sldId id="2147469028"/>
            <p14:sldId id="273"/>
            <p14:sldId id="267"/>
            <p14:sldId id="2147468919"/>
            <p14:sldId id="2147468984"/>
            <p14:sldId id="2147469318"/>
            <p14:sldId id="2147469333"/>
            <p14:sldId id="2147469356"/>
            <p14:sldId id="1222"/>
          </p14:sldIdLst>
        </p14:section>
        <p14:section name="Tips" id="{8A255DC6-8268-4FBB-81B2-1F29D66C92FE}">
          <p14:sldIdLst>
            <p14:sldId id="2147468894"/>
            <p14:sldId id="2147469340"/>
            <p14:sldId id="2147469352"/>
          </p14:sldIdLst>
        </p14:section>
        <p14:section name="Kort nyt" id="{13315871-D88A-463E-925C-EAEF4AE0688F}">
          <p14:sldIdLst>
            <p14:sldId id="2147468895"/>
            <p14:sldId id="2147469330"/>
            <p14:sldId id="2147469336"/>
            <p14:sldId id="2147469348"/>
            <p14:sldId id="2147469350"/>
            <p14:sldId id="2147469346"/>
            <p14:sldId id="2147469349"/>
            <p14:sldId id="2147469347"/>
            <p14:sldId id="2147469351"/>
            <p14:sldId id="2147469342"/>
            <p14:sldId id="2147469353"/>
            <p14:sldId id="2147469335"/>
            <p14:sldId id="2147468995"/>
          </p14:sldIdLst>
        </p14:section>
        <p14:section name="Emner" id="{0D55E22C-1410-4821-8CE1-867D1900A8B9}">
          <p14:sldIdLst>
            <p14:sldId id="2147468991"/>
            <p14:sldId id="2147469354"/>
            <p14:sldId id="2147469355"/>
            <p14:sldId id="2147469072"/>
            <p14:sldId id="2147469343"/>
            <p14:sldId id="290"/>
            <p14:sldId id="2147469344"/>
            <p14:sldId id="2147469345"/>
            <p14:sldId id="2147469341"/>
            <p14:sldId id="2147469049"/>
            <p14:sldId id="2147469312"/>
            <p14:sldId id="2147468996"/>
          </p14:sldIdLst>
        </p14:section>
        <p14:section name="Næste møde" id="{46251769-D114-44F4-8DFC-52A7C085846B}">
          <p14:sldIdLst>
            <p14:sldId id="2147468891"/>
            <p14:sldId id="1154"/>
          </p14:sldIdLst>
        </p14:section>
        <p14:section name="Status på driften og tak for i dag" id="{B2D31715-964B-4B52-99F2-96DCA9B417E7}">
          <p14:sldIdLst>
            <p14:sldId id="2147468890"/>
            <p14:sldId id="2147468789"/>
            <p14:sldId id="2147468791"/>
            <p14:sldId id="2147469023"/>
          </p14:sldIdLst>
        </p14:section>
        <p14:section name="Generel spørgetime" id="{7E5919E5-5224-4378-B4F7-88F9E6DF8F5B}">
          <p14:sldIdLst>
            <p14:sldId id="2147469304"/>
            <p14:sldId id="256"/>
            <p14:sldId id="2147469019"/>
            <p14:sldId id="2147469301"/>
            <p14:sldId id="2147469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4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6128E3-95DE-4A43-7932-2061B8AF29BE}" name="Aske Walther Sørensen" initials="AWS" userId="S::AWS@kombit.dk::e41c343c-2cfd-4d4f-a1ac-9d1d143c8b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E7B"/>
    <a:srgbClr val="FFFFFF"/>
    <a:srgbClr val="E30613"/>
    <a:srgbClr val="FFFF00"/>
    <a:srgbClr val="92D050"/>
    <a:srgbClr val="CCC09E"/>
    <a:srgbClr val="6F3E7F"/>
    <a:srgbClr val="7F8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llemlayout 1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5400" autoAdjust="0"/>
  </p:normalViewPr>
  <p:slideViewPr>
    <p:cSldViewPr snapToGrid="0">
      <p:cViewPr varScale="1">
        <p:scale>
          <a:sx n="159" d="100"/>
          <a:sy n="159" d="100"/>
        </p:scale>
        <p:origin x="276" y="144"/>
      </p:cViewPr>
      <p:guideLst>
        <p:guide orient="horz" pos="441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Oplægget om bevillingsprocessen for udvidet helbredstillæg og automatisk sagsbehandling levede op til mine behov?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AB-4FFC-938C-874E8A458163}"/>
              </c:ext>
            </c:extLst>
          </c:dPt>
          <c:dPt>
            <c:idx val="1"/>
            <c:bubble3D val="0"/>
            <c:spPr>
              <a:solidFill>
                <a:srgbClr val="63BE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AB-4FFC-938C-874E8A458163}"/>
              </c:ext>
            </c:extLst>
          </c:dPt>
          <c:dPt>
            <c:idx val="2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AB-4FFC-938C-874E8A458163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2AB-4FFC-938C-874E8A458163}"/>
              </c:ext>
            </c:extLst>
          </c:dPt>
          <c:cat>
            <c:strRef>
              <c:f>'Ark1'!$A$2:$A$5</c:f>
              <c:strCache>
                <c:ptCount val="4"/>
                <c:pt idx="0">
                  <c:v>Meget enig</c:v>
                </c:pt>
                <c:pt idx="1">
                  <c:v>Enig</c:v>
                </c:pt>
                <c:pt idx="2">
                  <c:v>Uenig</c:v>
                </c:pt>
                <c:pt idx="3">
                  <c:v>Meget uenig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31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B-4FFC-938C-874E8A45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Balancen mellem fagligt oplæg og dialog i grupper var passende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AB-4FFC-938C-874E8A458163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AB-4FFC-938C-874E8A458163}"/>
              </c:ext>
            </c:extLst>
          </c:dPt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52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B-4FFC-938C-874E8A45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0" i="0" dirty="0">
                <a:effectLst/>
              </a:rPr>
              <a:t>Dialog i grupper gav værdi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Oplægget om bevillingsprocessen for udvidet helbredstillæg og automatisk sagsbehandling levede op til mine behov?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AB-4FFC-938C-874E8A458163}"/>
              </c:ext>
            </c:extLst>
          </c:dPt>
          <c:dPt>
            <c:idx val="1"/>
            <c:bubble3D val="0"/>
            <c:spPr>
              <a:solidFill>
                <a:srgbClr val="63BE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AB-4FFC-938C-874E8A458163}"/>
              </c:ext>
            </c:extLst>
          </c:dPt>
          <c:dPt>
            <c:idx val="2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AB-4FFC-938C-874E8A458163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2AB-4FFC-938C-874E8A458163}"/>
              </c:ext>
            </c:extLst>
          </c:dPt>
          <c:cat>
            <c:strRef>
              <c:f>'Ark1'!$A$2:$A$5</c:f>
              <c:strCache>
                <c:ptCount val="4"/>
                <c:pt idx="0">
                  <c:v>Meget enig</c:v>
                </c:pt>
                <c:pt idx="1">
                  <c:v>Enig</c:v>
                </c:pt>
                <c:pt idx="2">
                  <c:v>Uenig</c:v>
                </c:pt>
                <c:pt idx="3">
                  <c:v>Meget uenig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28</c:v>
                </c:pt>
                <c:pt idx="1">
                  <c:v>26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B-4FFC-938C-874E8A45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62" b="0" i="0" u="none" strike="noStrike" baseline="0" dirty="0">
                <a:effectLst/>
              </a:rPr>
              <a:t>Demoen/undervisningen i kombination med de praktiske øvelser klædte mig på, så jeg senere kan bruge det, vi gennemgik, i praksis</a:t>
            </a:r>
            <a:endParaRPr lang="da-D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Oplægget om bevillingsprocessen for udvidet helbredstillæg og automatisk sagsbehandling levede op til mine behov?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AB-4FFC-938C-874E8A458163}"/>
              </c:ext>
            </c:extLst>
          </c:dPt>
          <c:dPt>
            <c:idx val="1"/>
            <c:bubble3D val="0"/>
            <c:spPr>
              <a:solidFill>
                <a:srgbClr val="63BE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AB-4FFC-938C-874E8A458163}"/>
              </c:ext>
            </c:extLst>
          </c:dPt>
          <c:dPt>
            <c:idx val="2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AB-4FFC-938C-874E8A458163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2AB-4FFC-938C-874E8A458163}"/>
              </c:ext>
            </c:extLst>
          </c:dPt>
          <c:cat>
            <c:strRef>
              <c:f>'Ark1'!$A$2:$A$5</c:f>
              <c:strCache>
                <c:ptCount val="4"/>
                <c:pt idx="0">
                  <c:v>Meget enig</c:v>
                </c:pt>
                <c:pt idx="1">
                  <c:v>Enig</c:v>
                </c:pt>
                <c:pt idx="2">
                  <c:v>Uenig</c:v>
                </c:pt>
                <c:pt idx="3">
                  <c:v>Meget uenig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19</c:v>
                </c:pt>
                <c:pt idx="1">
                  <c:v>26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B-4FFC-938C-874E8A45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62" b="0" i="0" u="none" strike="noStrike" baseline="0" dirty="0">
                <a:effectLst/>
              </a:rPr>
              <a:t>Demoen/undervisningen i kombination med de praktiske øvelser klædte mig på, så jeg senere kan bruge det, vi gennemgik, i praksis </a:t>
            </a:r>
            <a:r>
              <a:rPr lang="da-DK" sz="1862" b="0" i="0" u="sng" strike="noStrike" baseline="0" dirty="0">
                <a:effectLst/>
              </a:rPr>
              <a:t>(efter justering)</a:t>
            </a:r>
            <a:endParaRPr lang="da-DK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Oplægget om bevillingsprocessen for udvidet helbredstillæg og automatisk sagsbehandling levede op til mine behov?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AB-4FFE-AEEA-76DDA5AED934}"/>
              </c:ext>
            </c:extLst>
          </c:dPt>
          <c:dPt>
            <c:idx val="1"/>
            <c:bubble3D val="0"/>
            <c:spPr>
              <a:solidFill>
                <a:srgbClr val="63BE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AB-4FFE-AEEA-76DDA5AED934}"/>
              </c:ext>
            </c:extLst>
          </c:dPt>
          <c:dPt>
            <c:idx val="2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AB-4FFE-AEEA-76DDA5AED934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AB-4FFE-AEEA-76DDA5AED934}"/>
              </c:ext>
            </c:extLst>
          </c:dPt>
          <c:cat>
            <c:strRef>
              <c:f>'Ark1'!$A$2:$A$5</c:f>
              <c:strCache>
                <c:ptCount val="4"/>
                <c:pt idx="0">
                  <c:v>Meget enig</c:v>
                </c:pt>
                <c:pt idx="1">
                  <c:v>Enig</c:v>
                </c:pt>
                <c:pt idx="2">
                  <c:v>Uenig</c:v>
                </c:pt>
                <c:pt idx="3">
                  <c:v>Meget uenig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16</c:v>
                </c:pt>
                <c:pt idx="1">
                  <c:v>22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AB-4FFE-AEEA-76DDA5AED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62" b="0" i="0" u="none" strike="noStrike" baseline="0" dirty="0">
                <a:effectLst/>
              </a:rPr>
              <a:t>Balancen mellem fagligt oplæg, demo/undervisning og praktiske øvelser var passende</a:t>
            </a:r>
            <a:endParaRPr lang="da-D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Balancen mellem fagligt oplæg og dialog i grupper var passende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AB-4FFC-938C-874E8A458163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AB-4FFC-938C-874E8A458163}"/>
              </c:ext>
            </c:extLst>
          </c:dPt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42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B-4FFC-938C-874E8A45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11111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da-DK" sz="1862" b="0" i="0" u="none" strike="noStrike" kern="1200" spc="0" baseline="0" dirty="0">
                <a:solidFill>
                  <a:srgbClr val="111111">
                    <a:lumMod val="65000"/>
                    <a:lumOff val="35000"/>
                  </a:srgbClr>
                </a:solidFill>
                <a:effectLst/>
              </a:rPr>
              <a:t>Balancen mellem fagligt oplæg, demo/undervisning og praktiske øvelser var passende</a:t>
            </a:r>
            <a:endParaRPr lang="da-DK" sz="1862" b="0" i="0" u="none" strike="noStrike" kern="1200" spc="0" baseline="0" dirty="0">
              <a:solidFill>
                <a:srgbClr val="111111">
                  <a:lumMod val="65000"/>
                  <a:lumOff val="35000"/>
                </a:srgb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11111">
                    <a:lumMod val="65000"/>
                    <a:lumOff val="35000"/>
                  </a:srgbClr>
                </a:solidFill>
              </a:defRPr>
            </a:pPr>
            <a:r>
              <a:rPr lang="da-DK" sz="1862" b="0" i="0" u="sng" strike="noStrike" baseline="0" dirty="0">
                <a:effectLst/>
              </a:rPr>
              <a:t>(efter justering)</a:t>
            </a:r>
            <a:endParaRPr lang="da-DK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111111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Oplægget om bevillingsprocessen for udvidet helbredstillæg og automatisk sagsbehandling levede op til mine behov?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3F-4260-B050-C540535BBA7B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3F-4260-B050-C540535BBA7B}"/>
              </c:ext>
            </c:extLst>
          </c:dPt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Meget uenig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37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3F-4260-B050-C540535BB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br>
              <a:rPr lang="da-DK" sz="1862" b="0" i="0" u="none" strike="noStrike" baseline="0" dirty="0"/>
            </a:br>
            <a:r>
              <a:rPr lang="da-DK" sz="1862" b="0" i="0" u="none" strike="noStrike" baseline="0" dirty="0">
                <a:effectLst/>
              </a:rPr>
              <a:t>Jeg fik "netværket" med deltagere fra andre kommuner i løbet af dagen</a:t>
            </a:r>
            <a:endParaRPr lang="da-D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Oplægget om bevillingsprocessen for udvidet helbredstillæg og automatisk sagsbehandling levede op til mine behov?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AB-4FFC-938C-874E8A458163}"/>
              </c:ext>
            </c:extLst>
          </c:dPt>
          <c:dPt>
            <c:idx val="1"/>
            <c:bubble3D val="0"/>
            <c:spPr>
              <a:solidFill>
                <a:srgbClr val="63BE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AB-4FFC-938C-874E8A458163}"/>
              </c:ext>
            </c:extLst>
          </c:dPt>
          <c:dPt>
            <c:idx val="2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AB-4FFC-938C-874E8A458163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2AB-4FFC-938C-874E8A458163}"/>
              </c:ext>
            </c:extLst>
          </c:dPt>
          <c:cat>
            <c:strRef>
              <c:f>'Ark1'!$A$2:$A$5</c:f>
              <c:strCache>
                <c:ptCount val="4"/>
                <c:pt idx="0">
                  <c:v>Meget enig</c:v>
                </c:pt>
                <c:pt idx="1">
                  <c:v>Enig</c:v>
                </c:pt>
                <c:pt idx="2">
                  <c:v>Uenig</c:v>
                </c:pt>
                <c:pt idx="3">
                  <c:v>Meget uenig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25</c:v>
                </c:pt>
                <c:pt idx="1">
                  <c:v>27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B-4FFC-938C-874E8A45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0E01D-E573-4D87-8487-196458F1CB83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610A2-E41B-495E-9914-70CA1250CB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9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11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Nej pegede i ret forskellige retninger.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610A2-E41B-495E-9914-70CA1250CBEE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369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Set ift. emnets kompleksitet er scorerne nok ok. Peger imod at kommunerne er forskellige steder ift. at bruge breve og at tiden og formatet ikke kunne ramme hele vejen rundt.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610A2-E41B-495E-9914-70CA1250CBEE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774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Nej dækkede over forskellige ønsker, og generelt er pointen måske, at der generelt kan bruges en hel dag til breve, frem for 2½ time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610A2-E41B-495E-9914-70CA1250CBEE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280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38A9-B80C-E426-847E-F7F5F4411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B5C1454-94F1-42C8-191C-02278CBFA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BDA1E9D-584C-BBB2-29E1-09D078FA1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Nævn også låge 1 og 24 fra julekalenderen.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16170AB-9E4C-F25F-18B5-29AFA6DEA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610A2-E41B-495E-9914-70CA1250CBEE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173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12247-1376-D59A-A8C8-DB38B2D9F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254F18E-5E73-2CFC-B943-878B17DBD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5581531-2886-9994-BAED-010230826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Nævn også låge 1 og 24 fra julekalenderen.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199434-AEC1-E1A6-D261-AE3D5150B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610A2-E41B-495E-9914-70CA1250CBEE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084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Nævn også låge 1 og 24 fra julekalenderen.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610A2-E41B-495E-9914-70CA1250CBEE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006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8ECC06A8-D032-5014-F9A2-748351BB8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9C273-8F97-8FCF-65FE-26C9B203B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62" y="555625"/>
            <a:ext cx="352742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6" cy="3168650"/>
          </a:xfrm>
        </p:spPr>
        <p:txBody>
          <a:bodyPr/>
          <a:lstStyle>
            <a:lvl1pPr marL="0" indent="0">
              <a:buNone/>
              <a:defRPr sz="10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277" y="339726"/>
            <a:ext cx="3528179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25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b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9144000" cy="25717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/>
          <a:lstStyle>
            <a:lvl1pPr marL="0" indent="0">
              <a:buNone/>
              <a:defRPr sz="1000">
                <a:latin typeface="Neue Haas Grotesk Text Pro" panose="020B0504020202020204" pitchFamily="34" charset="77"/>
              </a:defRPr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6">
          <p15:clr>
            <a:srgbClr val="FBAE40"/>
          </p15:clr>
        </p15:guide>
        <p15:guide id="2" orient="horz" pos="59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3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35859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2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2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35859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2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2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C4ABC68E-A13B-FAFF-E2EB-F53E9D240F2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35859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64FF8A76-B404-0C8F-8C0B-30B839A46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8482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E18EE8C3-6589-A11A-1EB5-56F8C0C09F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88482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19552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2175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72175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19552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2175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2175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611F40D4-8CDB-5EDC-7BAD-B03042BDBD6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219552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C03F92A-66B6-FC8B-CDA8-DA851552E3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672175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6FEAE5D-F3EC-05C0-19FD-9C5F35A48E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72175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486BAFFE-8C09-B4E1-113D-5655D6AE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90044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4" name="Pladsholder til tekst 5">
            <a:extLst>
              <a:ext uri="{FF2B5EF4-FFF2-40B4-BE49-F238E27FC236}">
                <a16:creationId xmlns:a16="http://schemas.microsoft.com/office/drawing/2014/main" id="{BD12AD24-B17D-7407-348F-63C424196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7279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2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43854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3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3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43854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3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3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12407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57036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57036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12407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57036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7036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billede 5">
            <a:extLst>
              <a:ext uri="{FF2B5EF4-FFF2-40B4-BE49-F238E27FC236}">
                <a16:creationId xmlns:a16="http://schemas.microsoft.com/office/drawing/2014/main" id="{B14033C6-F4A0-22AA-9930-3CE1FE4E25F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528130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DF32EA48-CFEB-7541-DF41-17413F5F72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72759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C296128-C74C-B849-4B94-5A9AF8B0C4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72759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81411030-890F-68B2-7EFD-FF089B833B7E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528130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567FC3D7-2F98-125A-D24C-B2658BB0298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2759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8BC5081-ABED-3724-55CF-EBFD77504F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2759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92E851-BE7C-081C-4EAF-60E653B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E5BAADCD-CC86-812F-5FEB-3CC9C1204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44135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17027" y="1714038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9400" y="172014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9400" y="206769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9400" y="18688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607587" y="1714038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9960" y="172014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9960" y="206769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9960" y="18688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653853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17027" y="1059582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9400" y="1065684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9400" y="1413238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9400" y="1214367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607587" y="1059582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9960" y="1065684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9960" y="1413238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9960" y="1214367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417027" y="2571750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9400" y="257785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19400" y="2925406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9400" y="272653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607587" y="2571750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9960" y="257785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909960" y="2925406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09960" y="272653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415400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98675" y="7779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9400" y="78403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9400" y="1131590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9400" y="93271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89235" y="7779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9960" y="78403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9960" y="1131590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9960" y="93271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698675" y="2146086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9400" y="215218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19400" y="2499742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9400" y="2300871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889235" y="2146086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9960" y="215218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909960" y="2499742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09960" y="2300871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D8F20035-BF4C-E8E9-7629-95EB57613D77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1698675" y="3528498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5DD68DF-0955-D2E0-9EC7-C8E5E09C9D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9400" y="353460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E8F6174-F745-2E11-6D8E-B821CD39952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19400" y="388215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5DBA5425-3A6F-5F2C-847C-2459D1AB33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9400" y="368328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CE71A5FD-BEB7-115E-D689-E604327F18F7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4889235" y="3528498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03755236-EF25-1910-CC1E-CA3EFFFAC0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09960" y="353460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F9FC192-CF34-F7F4-2E0A-D1E089B04A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09960" y="388215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844B268E-5C54-1D96-9E0F-4846C40ACE7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9960" y="368328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20212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9120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0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1208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120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52F7139D-DBE9-49E3-AD47-49F68B4DA0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9120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7D58E26F-CC21-2BE4-4DCF-13DA0A74D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20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D38F5F6F-8901-83CA-0E99-FED48ED777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1208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37092885-5257-BABB-4AA8-D3BEE0040E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0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0" name="Pladsholder til billede 5">
            <a:extLst>
              <a:ext uri="{FF2B5EF4-FFF2-40B4-BE49-F238E27FC236}">
                <a16:creationId xmlns:a16="http://schemas.microsoft.com/office/drawing/2014/main" id="{752348A9-5597-3F07-46DD-D20729280D5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00743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A5F34681-D03A-D647-6930-18A3459EAF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743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45577192-E8BA-EEE4-9B16-22FED0D7DF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7432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5815B571-9779-C1AF-64F5-8EDE3B02F0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743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4" name="Pladsholder til billede 5">
            <a:extLst>
              <a:ext uri="{FF2B5EF4-FFF2-40B4-BE49-F238E27FC236}">
                <a16:creationId xmlns:a16="http://schemas.microsoft.com/office/drawing/2014/main" id="{B26DC89F-7A12-B691-C617-76B06988F9D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0743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492FCA12-2486-24F2-1D95-2EB6D99E1A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743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AED307A9-CE03-126B-9BBF-4C71B9A5C8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07432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25770854-1AB2-BEED-49E5-50DBAEF9C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743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8" name="Pladsholder til billede 5">
            <a:extLst>
              <a:ext uri="{FF2B5EF4-FFF2-40B4-BE49-F238E27FC236}">
                <a16:creationId xmlns:a16="http://schemas.microsoft.com/office/drawing/2014/main" id="{9A8839BE-BCDC-AD49-E7BA-A13DD595AE5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00404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3C972379-45CA-485C-F05D-22EE26FF6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404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D22ADD90-A469-EA83-BC5C-F6D540FE6E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04048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B43AC2A4-EAF6-02C4-3DAD-7CA93700F6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404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2" name="Pladsholder til billede 5">
            <a:extLst>
              <a:ext uri="{FF2B5EF4-FFF2-40B4-BE49-F238E27FC236}">
                <a16:creationId xmlns:a16="http://schemas.microsoft.com/office/drawing/2014/main" id="{2017DEA4-D10B-DEE9-F34D-90B4E40282A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00404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F3A62A56-01E8-4B90-7156-C3B55513FE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404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CA390537-41AA-96C4-BDC6-92205634F2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04048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64E771F-2833-D7A8-474D-971E3EFAD4B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404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6" name="Pladsholder til billede 5">
            <a:extLst>
              <a:ext uri="{FF2B5EF4-FFF2-40B4-BE49-F238E27FC236}">
                <a16:creationId xmlns:a16="http://schemas.microsoft.com/office/drawing/2014/main" id="{55A0913D-6450-E057-A1B9-467BAE964666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702027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7" name="Pladsholder til tekst 3">
            <a:extLst>
              <a:ext uri="{FF2B5EF4-FFF2-40B4-BE49-F238E27FC236}">
                <a16:creationId xmlns:a16="http://schemas.microsoft.com/office/drawing/2014/main" id="{E9A712D1-8090-90E2-5EDD-73545C2ED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27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8" name="Pladsholder til tekst 3">
            <a:extLst>
              <a:ext uri="{FF2B5EF4-FFF2-40B4-BE49-F238E27FC236}">
                <a16:creationId xmlns:a16="http://schemas.microsoft.com/office/drawing/2014/main" id="{56D11550-8BF7-6A1C-BCDF-73DEB114561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20272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tekst 3">
            <a:extLst>
              <a:ext uri="{FF2B5EF4-FFF2-40B4-BE49-F238E27FC236}">
                <a16:creationId xmlns:a16="http://schemas.microsoft.com/office/drawing/2014/main" id="{17158A51-3540-2BEE-C30F-6B8CDD92F2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27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50" name="Pladsholder til billede 5">
            <a:extLst>
              <a:ext uri="{FF2B5EF4-FFF2-40B4-BE49-F238E27FC236}">
                <a16:creationId xmlns:a16="http://schemas.microsoft.com/office/drawing/2014/main" id="{B7280D40-4DBE-58C9-F982-D5EB8480883F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2027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1" name="Pladsholder til tekst 3">
            <a:extLst>
              <a:ext uri="{FF2B5EF4-FFF2-40B4-BE49-F238E27FC236}">
                <a16:creationId xmlns:a16="http://schemas.microsoft.com/office/drawing/2014/main" id="{C66A282C-E1EF-CD39-FF37-01DC8A0ED5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2027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6B26AE57-DF32-3B12-88AA-D432FA981E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20272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Pladsholder til tekst 3">
            <a:extLst>
              <a:ext uri="{FF2B5EF4-FFF2-40B4-BE49-F238E27FC236}">
                <a16:creationId xmlns:a16="http://schemas.microsoft.com/office/drawing/2014/main" id="{70A575D0-4A19-2707-2E57-1C528C7BD7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2027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818557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044" y="2175706"/>
            <a:ext cx="6119911" cy="792088"/>
          </a:xfrm>
        </p:spPr>
        <p:txBody>
          <a:bodyPr anchor="ctr"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88E82764-40A9-FF34-977C-F956EE92F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1833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11111">
              <a:alpha val="1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19623"/>
            <a:ext cx="5904656" cy="1152128"/>
          </a:xfrm>
        </p:spPr>
        <p:txBody>
          <a:bodyPr anchor="b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7704" y="2715766"/>
            <a:ext cx="5328592" cy="1152128"/>
          </a:xfrm>
        </p:spPr>
        <p:txBody>
          <a:bodyPr rIns="0" anchor="t"/>
          <a:lstStyle>
            <a:lvl1pPr marL="0" indent="0" algn="ctr">
              <a:buNone/>
              <a:defRPr sz="1000" kern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8635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 cstate="screen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965AB0-015A-C66F-16C5-72EE8BC8D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5BA2296-979E-3FB0-09F8-0AD56B4FF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788063"/>
            <a:ext cx="6408837" cy="43554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31985"/>
            <a:ext cx="4744424" cy="3024319"/>
          </a:xfrm>
          <a:prstGeom prst="roundRect">
            <a:avLst>
              <a:gd name="adj" fmla="val 2571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2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sz="900" b="0" i="0" kern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57625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90C8EEF-CE7A-51CE-1C18-940BF683D7EE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843558"/>
            <a:ext cx="6732240" cy="429994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68122"/>
            <a:ext cx="4744424" cy="2988182"/>
          </a:xfrm>
          <a:prstGeom prst="roundRect">
            <a:avLst>
              <a:gd name="adj" fmla="val 2613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2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9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73483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rtph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5159541-E76D-3FB8-C96E-91B4E9E95D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216" y="484188"/>
            <a:ext cx="4180683" cy="465931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1251" y="541909"/>
            <a:ext cx="1895474" cy="4094608"/>
          </a:xfrm>
          <a:prstGeom prst="roundRect">
            <a:avLst>
              <a:gd name="adj" fmla="val 3616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2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9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75311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503E-2469-3E05-3EA0-4DF2EED4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35744"/>
            <a:ext cx="6552728" cy="12960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479E89F-175C-C02F-72CE-0AE3ABC83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680" y="2931790"/>
            <a:ext cx="6552728" cy="216024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305FE54-DDF6-0A14-2408-33976177F0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32632"/>
            <a:ext cx="683537" cy="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95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ten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499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2880121" cy="216421"/>
          </a:xfr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AA27B9A2-5D4D-7109-EA87-D243A871B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4FB3C53-B6B9-8DE9-14A0-F134E791ED7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3D9F1629-6815-2D36-E116-E5D22010D8C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51D22C36-A4AD-B530-07AC-5C2F4E49745E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516216" y="1635646"/>
            <a:ext cx="1188000" cy="252825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71597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4571182" cy="63122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0179-0B7F-4AA7-BF6B-D85CB361598C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38726" y="0"/>
            <a:ext cx="4105275" cy="51435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1440000" rIns="540000" anchor="t"/>
          <a:lstStyle>
            <a:lvl1pPr>
              <a:defRPr sz="1200" baseline="0"/>
            </a:lvl1pPr>
          </a:lstStyle>
          <a:p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8" y="1187650"/>
            <a:ext cx="4318917" cy="307802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632900" y="4549500"/>
            <a:ext cx="1134000" cy="353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62650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0179-0B7F-4AA7-BF6B-D85CB361598C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77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tatem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167595"/>
            <a:ext cx="5472608" cy="2538282"/>
          </a:xfrm>
        </p:spPr>
        <p:txBody>
          <a:bodyPr anchor="ctr"/>
          <a:lstStyle>
            <a:lvl1pPr algn="ctr">
              <a:lnSpc>
                <a:spcPts val="3375"/>
              </a:lnSpc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A0179-0B7F-4AA7-BF6B-D85CB361598C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E22A33-96DC-4C2E-AB13-0BE35979BFC0}" type="slidenum">
              <a:rPr lang="en-US" dirty="0"/>
              <a:t>‹nr.›</a:t>
            </a:fld>
            <a:endParaRPr lang="en-US" dirty="0"/>
          </a:p>
        </p:txBody>
      </p:sp>
      <p:sp>
        <p:nvSpPr>
          <p:cNvPr id="44" name="Pladsholder til tekst 8">
            <a:extLst>
              <a:ext uri="{FF2B5EF4-FFF2-40B4-BE49-F238E27FC236}">
                <a16:creationId xmlns:a16="http://schemas.microsoft.com/office/drawing/2014/main" id="{BF57FEA7-3553-4A2A-B192-BD7D5AFDC2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900" y="4549500"/>
            <a:ext cx="1134000" cy="353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29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7724" y="1432426"/>
            <a:ext cx="4133844" cy="792088"/>
          </a:xfrm>
        </p:spPr>
        <p:txBody>
          <a:bodyPr/>
          <a:lstStyle/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A85E7DA-4203-7EC9-6E21-3D96E2074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211638" cy="5143500"/>
          </a:xfrm>
        </p:spPr>
        <p:txBody>
          <a:bodyPr/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Klik på ikonet for at tilføje et billede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724" y="2386850"/>
            <a:ext cx="4103688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F2657B-0646-B25C-D39F-5EE3E28233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588" y="4732213"/>
            <a:ext cx="216025" cy="216025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18343D45-F3C0-F194-BF94-81A130D97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725" y="116027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370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8207376" cy="31686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494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7747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77EC8576-0A38-6769-42D1-8B5E6AD53A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5906595F-88BF-36BE-8F21-A36BEB580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6216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954D426C-919B-F18D-AB1A-C6AEB7F34A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5">
            <a:extLst>
              <a:ext uri="{FF2B5EF4-FFF2-40B4-BE49-F238E27FC236}">
                <a16:creationId xmlns:a16="http://schemas.microsoft.com/office/drawing/2014/main" id="{53BEA6E0-35DA-9638-DF8F-3D83566A5C1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516216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490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527623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15566"/>
            <a:ext cx="4103688" cy="3672309"/>
          </a:xfrm>
        </p:spPr>
        <p:txBody>
          <a:bodyPr/>
          <a:lstStyle>
            <a:lvl1pPr marL="180000" indent="-18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1000" b="1" i="0">
                <a:latin typeface="Neue Haas Grotesk Text Pro" panose="020B0504020202020204" pitchFamily="34" charset="77"/>
              </a:defRPr>
            </a:lvl1pPr>
            <a:lvl2pPr marL="351450" indent="-1714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Normal systemskrift"/>
              <a:buChar char="–"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3527624" cy="273670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513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 (høj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815655" cy="3168650"/>
          </a:xfrm>
        </p:spPr>
        <p:txBody>
          <a:bodyPr/>
          <a:lstStyle>
            <a:lvl1pPr marL="0" indent="0">
              <a:buNone/>
              <a:defRPr sz="10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145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815655" cy="3168650"/>
          </a:xfrm>
        </p:spPr>
        <p:txBody>
          <a:bodyPr/>
          <a:lstStyle>
            <a:lvl1pPr marL="0" indent="0">
              <a:buNone/>
              <a:defRPr sz="10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555625"/>
            <a:ext cx="4103688" cy="403225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00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br>
              <a:rPr lang="da-DK" noProof="0" dirty="0"/>
            </a:br>
            <a:r>
              <a:rPr lang="da-DK" noProof="0" dirty="0" err="1"/>
              <a:t>lorem</a:t>
            </a:r>
            <a:endParaRPr lang="da-DK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DB83AA-26AC-624A-BEA8-DE70D09A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207375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B46BE0-2749-43F6-F1C5-7A80EC23DDD4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1" y="4728661"/>
            <a:ext cx="219577" cy="2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8" r:id="rId2"/>
    <p:sldLayoutId id="2147483817" r:id="rId3"/>
    <p:sldLayoutId id="2147483825" r:id="rId4"/>
    <p:sldLayoutId id="2147483827" r:id="rId5"/>
    <p:sldLayoutId id="2147483816" r:id="rId6"/>
    <p:sldLayoutId id="2147483824" r:id="rId7"/>
    <p:sldLayoutId id="2147483820" r:id="rId8"/>
    <p:sldLayoutId id="2147483829" r:id="rId9"/>
    <p:sldLayoutId id="2147483828" r:id="rId10"/>
    <p:sldLayoutId id="2147483841" r:id="rId11"/>
    <p:sldLayoutId id="2147483832" r:id="rId12"/>
    <p:sldLayoutId id="2147483833" r:id="rId13"/>
    <p:sldLayoutId id="2147483837" r:id="rId14"/>
    <p:sldLayoutId id="2147483838" r:id="rId15"/>
    <p:sldLayoutId id="2147483839" r:id="rId16"/>
    <p:sldLayoutId id="2147483840" r:id="rId17"/>
    <p:sldLayoutId id="2147483830" r:id="rId18"/>
    <p:sldLayoutId id="2147483819" r:id="rId19"/>
    <p:sldLayoutId id="2147483834" r:id="rId20"/>
    <p:sldLayoutId id="2147483835" r:id="rId21"/>
    <p:sldLayoutId id="2147483836" r:id="rId22"/>
    <p:sldLayoutId id="2147483822" r:id="rId23"/>
    <p:sldLayoutId id="2147483831" r:id="rId24"/>
    <p:sldLayoutId id="2147483844" r:id="rId25"/>
    <p:sldLayoutId id="2147483845" r:id="rId26"/>
    <p:sldLayoutId id="2147483848" r:id="rId27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da-DK" sz="2200" b="1" i="0" kern="0" spc="0" baseline="0" noProof="0" dirty="0">
          <a:solidFill>
            <a:schemeClr val="tx1"/>
          </a:solidFill>
          <a:latin typeface="Neue Haas Grotesk Text Pro" panose="020B0504020202020204" pitchFamily="34" charset="77"/>
          <a:ea typeface="+mj-ea"/>
          <a:cs typeface="Arial"/>
        </a:defRPr>
      </a:lvl1pPr>
    </p:titleStyle>
    <p:bodyStyle>
      <a:lvl1pPr marL="0" indent="-252000" algn="l" defTabSz="457200" rtl="0" eaLnBrk="1" latinLnBrk="0" hangingPunct="1">
        <a:spcBef>
          <a:spcPts val="300"/>
        </a:spcBef>
        <a:spcAft>
          <a:spcPts val="600"/>
        </a:spcAft>
        <a:buClr>
          <a:srgbClr val="EB052F"/>
        </a:buClr>
        <a:buFont typeface="Wingdings" pitchFamily="2" charset="2"/>
        <a:buChar char="§"/>
        <a:defRPr lang="da-DK" sz="1200" b="0" i="0" kern="0" baseline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1pPr>
      <a:lvl2pPr marL="252000" indent="-180000" algn="l" defTabSz="457200" rtl="0" eaLnBrk="1" latinLnBrk="0" hangingPunct="1">
        <a:spcBef>
          <a:spcPts val="300"/>
        </a:spcBef>
        <a:spcAft>
          <a:spcPts val="300"/>
        </a:spcAft>
        <a:buClr>
          <a:srgbClr val="EB052F"/>
        </a:buClr>
        <a:buFont typeface="Wingdings" pitchFamily="2" charset="2"/>
        <a:buChar char="§"/>
        <a:defRPr lang="da-DK" sz="1000" b="0" i="0" kern="0" dirty="0" smtClean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2pPr>
      <a:lvl3pPr marL="432000" marR="0" indent="-1800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B052F"/>
        </a:buClr>
        <a:buSzTx/>
        <a:buFont typeface="Wingdings" pitchFamily="2" charset="2"/>
        <a:buChar char="§"/>
        <a:tabLst/>
        <a:defRPr lang="da-DK" sz="900" b="0" i="0" kern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3pPr>
      <a:lvl4pPr marL="252000" indent="0" algn="l" defTabSz="457200" rtl="0" eaLnBrk="1" latinLnBrk="0" hangingPunct="1">
        <a:spcBef>
          <a:spcPts val="0"/>
        </a:spcBef>
        <a:buFont typeface="CambriaMath"/>
        <a:buNone/>
        <a:defRPr sz="900" b="0" i="0" kern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4pPr>
      <a:lvl5pPr marL="378000" indent="-126000" algn="l" defTabSz="457200" rtl="0" eaLnBrk="1" latinLnBrk="0" hangingPunct="1">
        <a:spcBef>
          <a:spcPts val="0"/>
        </a:spcBef>
        <a:buFont typeface="CambriaMath"/>
        <a:buChar char="⎯"/>
        <a:defRPr sz="9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>
          <p15:clr>
            <a:srgbClr val="F26B43"/>
          </p15:clr>
        </p15:guide>
        <p15:guide id="2" orient="horz" pos="2890">
          <p15:clr>
            <a:srgbClr val="F26B43"/>
          </p15:clr>
        </p15:guide>
        <p15:guide id="3" orient="horz" pos="169">
          <p15:clr>
            <a:srgbClr val="F26B43"/>
          </p15:clr>
        </p15:guide>
        <p15:guide id="4" pos="5465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894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3117">
          <p15:clr>
            <a:srgbClr val="F26B43"/>
          </p15:clr>
        </p15:guide>
        <p15:guide id="11" orient="horz" pos="350">
          <p15:clr>
            <a:srgbClr val="F26B43"/>
          </p15:clr>
        </p15:guide>
        <p15:guide id="12" pos="113">
          <p15:clr>
            <a:srgbClr val="F26B43"/>
          </p15:clr>
        </p15:guide>
        <p15:guide id="13" pos="5647">
          <p15:clr>
            <a:srgbClr val="F26B43"/>
          </p15:clr>
        </p15:guide>
        <p15:guide id="14" orient="horz" pos="123">
          <p15:clr>
            <a:srgbClr val="F26B43"/>
          </p15:clr>
        </p15:guide>
        <p15:guide id="15" orient="horz" pos="214">
          <p15:clr>
            <a:srgbClr val="F26B43"/>
          </p15:clr>
        </p15:guide>
        <p15:guide id="16" orient="horz" pos="305">
          <p15:clr>
            <a:srgbClr val="F26B43"/>
          </p15:clr>
        </p15:guide>
        <p15:guide id="17" pos="32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unernespensionssystem.dk/wp-content/uploads/2024/09/Brugervejledning-Systemadministrator.pdf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hyperlink" Target="https://dok.kombit.dk/arbejdsmarked-og-beskaeftigelse/kommunernes-pensionssystem-kp#Implementering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svg"/><Relationship Id="rId4" Type="http://schemas.openxmlformats.org/officeDocument/2006/relationships/image" Target="../media/image20.sv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pixnio.com/de/pflanzen/blumen/mohnblumen/blume-mohnblume-feld-rasen-natur-sommer-natur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KP@kombit.dk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mailto:KP@kombit.dk" TargetMode="Externa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unernespensionssystem.dk/wp-content/uploads/2025/11/Releasenote-5.6.2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DC094-9EC7-AB31-40B4-521C8912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KP statusmøde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Uge 49 - 2025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1E718A-ED85-D483-1339-A7A674209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Aske Walther Sørensen / Implementering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C07EA8A-A488-4CCD-6F3B-A4473E0659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1AC2B2-41A9-9FEB-E018-AAF0CBE5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  <p:pic>
        <p:nvPicPr>
          <p:cNvPr id="1028" name="Picture 4" descr="FLETTET JULEHJERTE – NO. 1 - Art Glass Copenhagen">
            <a:extLst>
              <a:ext uri="{FF2B5EF4-FFF2-40B4-BE49-F238E27FC236}">
                <a16:creationId xmlns:a16="http://schemas.microsoft.com/office/drawing/2014/main" id="{81E25D8C-E2EB-BC1B-CB9C-7B44FF7E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579" y="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7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E626C-E03D-8720-803F-E30ED516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Tips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139BBB-F557-4ED9-9DA3-E032C38DD9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46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52CAC-D3E9-DC45-02FF-4F9345AB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Udvidet helbredstillæg 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Afventer faktura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490007-FD41-0FC6-952A-662F44B28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To punkter, som er vigtige ift. udvidet helbredstillæg:</a:t>
            </a:r>
          </a:p>
          <a:p>
            <a:r>
              <a:rPr lang="da-DK" dirty="0"/>
              <a:t>Ved bevilling af udvidet helbredstillæg, når man vil bevilge et beløb (protese og briller) og sende et bevillingsbrev:</a:t>
            </a:r>
          </a:p>
          <a:p>
            <a:r>
              <a:rPr lang="da-DK" dirty="0"/>
              <a:t>Tilføj ydelse, og sæt Udbetalingstype til ”</a:t>
            </a:r>
            <a:r>
              <a:rPr lang="da-DK" b="1" dirty="0"/>
              <a:t>Afventer faktura</a:t>
            </a:r>
            <a:r>
              <a:rPr lang="da-DK" dirty="0"/>
              <a:t>”, så der ikke udbetales noget.</a:t>
            </a:r>
          </a:p>
          <a:p>
            <a:r>
              <a:rPr lang="da-DK" dirty="0"/>
              <a:t>Når </a:t>
            </a:r>
            <a:r>
              <a:rPr lang="da-DK" dirty="0" err="1"/>
              <a:t>efaktura</a:t>
            </a:r>
            <a:r>
              <a:rPr lang="da-DK" dirty="0"/>
              <a:t> eller regning, som skal refunderes, dukker op kan bevillingen </a:t>
            </a:r>
            <a:r>
              <a:rPr lang="da-DK" dirty="0" err="1"/>
              <a:t>anevendes</a:t>
            </a:r>
            <a:r>
              <a:rPr lang="da-DK" dirty="0"/>
              <a:t>:</a:t>
            </a:r>
          </a:p>
          <a:p>
            <a:r>
              <a:rPr lang="da-DK" dirty="0"/>
              <a:t>eFaktura: match bevilling i ”</a:t>
            </a:r>
            <a:r>
              <a:rPr lang="da-DK" b="1" dirty="0"/>
              <a:t>Behandl eFaktura</a:t>
            </a:r>
            <a:r>
              <a:rPr lang="da-DK" dirty="0"/>
              <a:t>”</a:t>
            </a:r>
          </a:p>
          <a:p>
            <a:r>
              <a:rPr lang="da-DK" dirty="0"/>
              <a:t>Refusion: I ”Ret planlagt udbetaling” rettes Udbetalingstype til ”</a:t>
            </a:r>
            <a:r>
              <a:rPr lang="da-DK" b="1" dirty="0"/>
              <a:t>Udbetales til borger</a:t>
            </a:r>
            <a:r>
              <a:rPr lang="da-DK" dirty="0"/>
              <a:t>” eller ”</a:t>
            </a:r>
            <a:r>
              <a:rPr lang="da-DK" b="1" dirty="0"/>
              <a:t>Udbetales til alternativ modtager</a:t>
            </a:r>
            <a:r>
              <a:rPr lang="da-DK" dirty="0"/>
              <a:t>”.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C7EA7F0-5734-110E-FEF3-8FAEF29158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Tips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28D7E700-2292-F622-30D8-3C2BFFCE24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0AFBC6-03CD-7EEE-32F8-B9CFDDAD7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247402"/>
            <a:ext cx="4572000" cy="32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696997DC-DB82-EC0F-60E1-680023D2037A}"/>
              </a:ext>
            </a:extLst>
          </p:cNvPr>
          <p:cNvSpPr/>
          <p:nvPr/>
        </p:nvSpPr>
        <p:spPr>
          <a:xfrm>
            <a:off x="5453743" y="2555422"/>
            <a:ext cx="947057" cy="16219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42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97A33A3B-090B-938D-7707-D77D2D46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3060747"/>
            <a:ext cx="8564880" cy="201311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2848F49-25F0-4CEC-219E-E9993A89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Linker I til KPs brugervejledning for </a:t>
            </a:r>
            <a:r>
              <a:rPr lang="da-DK" u="sng" dirty="0"/>
              <a:t>systemadministrator</a:t>
            </a:r>
            <a:r>
              <a:rPr lang="da-DK" dirty="0"/>
              <a:t>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28C4EE2-398D-5875-45AC-F543327FF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Hvis I har oprettet links fra KP til brugervejledning for systemadministrator, anbefaler vi, at I dobbelttjekke, at der linkes til den nyeste version 5.6.2 </a:t>
            </a:r>
            <a:r>
              <a:rPr lang="da-DK" dirty="0">
                <a:hlinkClick r:id="rId3"/>
              </a:rPr>
              <a:t>BRUGERVEJLEDNING TIL SYSTEMADMINISTRATOR</a:t>
            </a:r>
            <a:endParaRPr lang="da-DK" dirty="0"/>
          </a:p>
          <a:p>
            <a:r>
              <a:rPr lang="da-DK" dirty="0"/>
              <a:t>Linket ændres ikke ved nye versioner, så hvis I ser den opdaterede vejledning i dag, skal I ikke gøre yderligere.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00BA335-F382-4DED-6B18-FFFF64D6C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Tips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8366777-FAE0-2020-98C2-50652F376F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B3678FD-8075-64EC-FF4D-E1DFAB9BDA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181" y="1872838"/>
            <a:ext cx="1821181" cy="81493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1DE6BD24-EACD-4F7C-E858-E5186462811D}"/>
              </a:ext>
            </a:extLst>
          </p:cNvPr>
          <p:cNvSpPr txBox="1"/>
          <p:nvPr/>
        </p:nvSpPr>
        <p:spPr>
          <a:xfrm>
            <a:off x="7399021" y="2656886"/>
            <a:ext cx="1691639" cy="381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a-DK" sz="900" dirty="0">
                <a:latin typeface="Helvetica" pitchFamily="2" charset="0"/>
                <a:cs typeface="Arial"/>
              </a:rPr>
              <a:t>I afsnit ”6.17 Links” kan I læse om opsætning af links.</a:t>
            </a:r>
          </a:p>
        </p:txBody>
      </p:sp>
    </p:spTree>
    <p:extLst>
      <p:ext uri="{BB962C8B-B14F-4D97-AF65-F5344CB8AC3E}">
        <p14:creationId xmlns:p14="http://schemas.microsoft.com/office/powerpoint/2010/main" val="19001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E626C-E03D-8720-803F-E30ED516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Kort nyt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139BBB-F557-4ED9-9DA3-E032C38DD9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430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Et billede, der indeholder kunst, lys/lygte, mørke, mørk&#10;&#10;AI-genereret indhold kan være ukorrekt.">
            <a:extLst>
              <a:ext uri="{FF2B5EF4-FFF2-40B4-BE49-F238E27FC236}">
                <a16:creationId xmlns:a16="http://schemas.microsoft.com/office/drawing/2014/main" id="{19A96FDB-4751-5CA3-3907-DBAA2F1F981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A429D46-45EE-0BA2-6349-A66C5471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i perioden 29.10.25-28.11.25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FB0972E-E535-E416-5DDF-164EC5A41E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I alt: 			</a:t>
            </a:r>
            <a:r>
              <a:rPr lang="da-DK" sz="1800" dirty="0"/>
              <a:t>9</a:t>
            </a:r>
            <a:endParaRPr lang="da-DK" dirty="0"/>
          </a:p>
          <a:p>
            <a:r>
              <a:rPr lang="da-DK" dirty="0"/>
              <a:t>Besvarede: 		</a:t>
            </a:r>
            <a:r>
              <a:rPr lang="da-DK" sz="1800" dirty="0">
                <a:solidFill>
                  <a:srgbClr val="00B050"/>
                </a:solidFill>
              </a:rPr>
              <a:t>4</a:t>
            </a:r>
            <a:endParaRPr lang="da-DK" dirty="0">
              <a:solidFill>
                <a:srgbClr val="00B050"/>
              </a:solidFill>
            </a:endParaRPr>
          </a:p>
          <a:p>
            <a:r>
              <a:rPr lang="da-DK" dirty="0"/>
              <a:t>Ikke-besvarede:	</a:t>
            </a:r>
            <a:r>
              <a:rPr lang="da-DK" sz="1800" dirty="0">
                <a:solidFill>
                  <a:srgbClr val="FF0000"/>
                </a:solidFill>
              </a:rPr>
              <a:t>5</a:t>
            </a:r>
            <a:endParaRPr lang="da-DK" dirty="0">
              <a:solidFill>
                <a:srgbClr val="FF0000"/>
              </a:solidFill>
            </a:endParaRPr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CB614E9-315A-28BE-402F-84014851BA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Spørgsmål: KP-kommunesamarbejde (TEAMS)</a:t>
            </a:r>
          </a:p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C5B8943D-3D14-0C55-71C4-4395AD23B0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49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F252B-4D2C-1C7E-3307-E093BC1F0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EBEA3B4-9AD3-0AFE-EEC2-BE2E2DA6B0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51435"/>
            <a:ext cx="4300303" cy="50406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26EF9A-7D60-9E90-03D4-8D68DF84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KP-dage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Evaluering – Bevilling / auto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D29A625-6442-CD56-2CB1-57B2A0DA92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Kort nyt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953D00F-54D8-3921-E791-BC2686D796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561" y="1064186"/>
            <a:ext cx="717629" cy="710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4F6CFFD-42C5-EFC1-4CB7-557B87EB8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135530"/>
              </p:ext>
            </p:extLst>
          </p:nvPr>
        </p:nvGraphicFramePr>
        <p:xfrm>
          <a:off x="-111370" y="1419224"/>
          <a:ext cx="4806462" cy="300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95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EF5ED-5094-BD59-FD99-59FCA83F8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84E97FE-83FC-F6AD-8DE2-DE0626C56D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51435"/>
            <a:ext cx="4300303" cy="50406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9AAC0C-52FD-D18D-7A25-09E44900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KP-dage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Evaluering – Bevilling / auto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B0F5356-1A66-E933-F536-C5EF30C3D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Kort nyt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F2AEF4F-3EEA-1F42-7124-F7CE67D6CD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561" y="1064186"/>
            <a:ext cx="717629" cy="710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044577E-9422-9DFD-70A1-FA963DFAC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715497"/>
              </p:ext>
            </p:extLst>
          </p:nvPr>
        </p:nvGraphicFramePr>
        <p:xfrm>
          <a:off x="-111370" y="1419224"/>
          <a:ext cx="4806462" cy="300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8223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6DD10-5307-B01B-B38C-2440D2F77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8703D1E-DB8B-B16C-B1EE-77E14EAC1E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51435"/>
            <a:ext cx="4300303" cy="50406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7E9DAD-5D72-C825-1D2F-836982E4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KP-dage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Evaluering – Bevilling / auto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F4D0C3-EE5B-E557-C22F-008C6F0BA5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Kort nyt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EC5CA09-139F-C5A9-964A-297D70C38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561" y="1064186"/>
            <a:ext cx="717629" cy="710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26A1794-ED6F-B7C1-838B-19316469B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626814"/>
              </p:ext>
            </p:extLst>
          </p:nvPr>
        </p:nvGraphicFramePr>
        <p:xfrm>
          <a:off x="-111370" y="1419224"/>
          <a:ext cx="4806462" cy="300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0942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8EDE5-458D-C573-FAAE-6A7DF8391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45CFBB2-B32B-623B-4B81-CBD898CC3F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51435"/>
            <a:ext cx="4300303" cy="50406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2AC2B4F-2C5D-87DE-F197-6C30E020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KP-dage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Evaluering - Breve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490A806-B409-D9B0-BCC7-B698E26CB3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Kort nyt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26F0E5B-10A5-1C6B-2698-C57510E596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561" y="1064186"/>
            <a:ext cx="717629" cy="710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9A6E48B-4A5C-EC75-6B4B-F704B5B7C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060674"/>
              </p:ext>
            </p:extLst>
          </p:nvPr>
        </p:nvGraphicFramePr>
        <p:xfrm>
          <a:off x="-111370" y="1419224"/>
          <a:ext cx="4806462" cy="300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EBE2738-0FC0-1A59-6B6D-CDDFCBF1A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015249"/>
              </p:ext>
            </p:extLst>
          </p:nvPr>
        </p:nvGraphicFramePr>
        <p:xfrm>
          <a:off x="4239650" y="1419224"/>
          <a:ext cx="4806462" cy="300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949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D0782-7AE2-B85B-632C-E9936D328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B21155A-137A-96B4-DEF2-EBDD0502CC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51435"/>
            <a:ext cx="4300303" cy="50406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3B8756-8E2B-A401-D2ED-51ABAD09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KP-dage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Evaluering – Breve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C0319B6-DCE7-DB6B-B278-E6640A9E35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Kort nyt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BB2D51F-F302-1866-6F53-95134FF043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561" y="1064186"/>
            <a:ext cx="717629" cy="710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9187928-49FC-5E45-1133-70A51A881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803080"/>
              </p:ext>
            </p:extLst>
          </p:nvPr>
        </p:nvGraphicFramePr>
        <p:xfrm>
          <a:off x="-111370" y="1419224"/>
          <a:ext cx="4806462" cy="300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637944-9B6C-4472-AD89-B55969A86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95501"/>
              </p:ext>
            </p:extLst>
          </p:nvPr>
        </p:nvGraphicFramePr>
        <p:xfrm>
          <a:off x="4239650" y="1419224"/>
          <a:ext cx="4806462" cy="300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826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4E7B2-1C24-4B49-4C10-ADD6854B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Start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77A3C8D-28AC-F940-E74D-5E21852DAE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BEA0AE-ADD6-4F27-8A2F-90CD7AE36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7645" y="2663440"/>
            <a:ext cx="608707" cy="6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2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C4308-F882-1A90-47A6-8282D7569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69FC0FD-AE7B-EA81-2FB1-A37513D4B7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51435"/>
            <a:ext cx="4300303" cy="50406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4134DA-BC98-460D-4EB0-1A7D12C5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KP-dage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Evaluering - Netværk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D4875F2-432D-E30F-DB2E-BA6CA667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Kort nyt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4C7F951-0C43-3D00-889F-08ED9CEB81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561" y="1064186"/>
            <a:ext cx="717629" cy="710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5FF3AE5-0670-6189-7564-390F95100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134013"/>
              </p:ext>
            </p:extLst>
          </p:nvPr>
        </p:nvGraphicFramePr>
        <p:xfrm>
          <a:off x="-111370" y="1419224"/>
          <a:ext cx="4806462" cy="300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065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E4841-A5C6-FB4C-013C-2730B2C0D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2DB44-F9AD-0688-E170-0B286DC3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KP-dage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Evaluering - Kommentarer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06A71D2-AF83-A70D-6DF5-38525DA362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Kort nyt</a:t>
            </a:r>
            <a:endParaRPr lang="da-DK" dirty="0"/>
          </a:p>
        </p:txBody>
      </p:sp>
      <p:sp>
        <p:nvSpPr>
          <p:cNvPr id="3" name="Taleboble: rektangel 2">
            <a:extLst>
              <a:ext uri="{FF2B5EF4-FFF2-40B4-BE49-F238E27FC236}">
                <a16:creationId xmlns:a16="http://schemas.microsoft.com/office/drawing/2014/main" id="{17D21777-17D4-A8C9-B9AD-381889BEC6F5}"/>
              </a:ext>
            </a:extLst>
          </p:cNvPr>
          <p:cNvSpPr/>
          <p:nvPr/>
        </p:nvSpPr>
        <p:spPr>
          <a:xfrm>
            <a:off x="106129" y="1485264"/>
            <a:ext cx="2225040" cy="1333500"/>
          </a:xfrm>
          <a:prstGeom prst="wedgeRectCallout">
            <a:avLst>
              <a:gd name="adj1" fmla="val 44236"/>
              <a:gd name="adj2" fmla="val 63071"/>
            </a:avLst>
          </a:prstGeom>
          <a:solidFill>
            <a:schemeClr val="accent3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/>
              <a:t>Mange fremhæver, at dialogen med andre kommuner og sparring var værdifuld. Det gav inspiration og indblik i forskellige arbejdsgange.</a:t>
            </a:r>
            <a:endParaRPr lang="da-DK" sz="1050" b="1" dirty="0">
              <a:latin typeface="Arial"/>
              <a:cs typeface="Arial"/>
            </a:endParaRPr>
          </a:p>
        </p:txBody>
      </p:sp>
      <p:sp>
        <p:nvSpPr>
          <p:cNvPr id="5" name="Taleboble: rektangel 4">
            <a:extLst>
              <a:ext uri="{FF2B5EF4-FFF2-40B4-BE49-F238E27FC236}">
                <a16:creationId xmlns:a16="http://schemas.microsoft.com/office/drawing/2014/main" id="{8CD5D033-DB59-A671-B82C-4B35AADD6267}"/>
              </a:ext>
            </a:extLst>
          </p:cNvPr>
          <p:cNvSpPr/>
          <p:nvPr/>
        </p:nvSpPr>
        <p:spPr>
          <a:xfrm>
            <a:off x="5242560" y="1005840"/>
            <a:ext cx="2682791" cy="1076324"/>
          </a:xfrm>
          <a:prstGeom prst="wedgeRectCallout">
            <a:avLst>
              <a:gd name="adj1" fmla="val -35603"/>
              <a:gd name="adj2" fmla="val 69633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/>
              <a:t>Flere oplevede, at indholdet var en gentagelse af tidligere webinarer eller Teams-møder. Der manglede nye informationer.</a:t>
            </a:r>
          </a:p>
        </p:txBody>
      </p:sp>
      <p:sp>
        <p:nvSpPr>
          <p:cNvPr id="7" name="Taleboble: rektangel 6">
            <a:extLst>
              <a:ext uri="{FF2B5EF4-FFF2-40B4-BE49-F238E27FC236}">
                <a16:creationId xmlns:a16="http://schemas.microsoft.com/office/drawing/2014/main" id="{EEE38ABD-98CA-0648-0865-C5FB15AD9350}"/>
              </a:ext>
            </a:extLst>
          </p:cNvPr>
          <p:cNvSpPr/>
          <p:nvPr/>
        </p:nvSpPr>
        <p:spPr>
          <a:xfrm>
            <a:off x="133883" y="3238500"/>
            <a:ext cx="2424525" cy="1780538"/>
          </a:xfrm>
          <a:prstGeom prst="wedgeRectCallout">
            <a:avLst>
              <a:gd name="adj1" fmla="val 69034"/>
              <a:gd name="adj2" fmla="val -28538"/>
            </a:avLst>
          </a:prstGeom>
          <a:solidFill>
            <a:schemeClr val="accent3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/>
              <a:t>Deltagerne værdsatte at få fingrene i KP, især ift. oprettelse og redigering af brevskabeloner. Demoer og praktiske øvelser blev nævnt som højdepunkt. Enkelte havde haft glæde af at se brev-videoer </a:t>
            </a:r>
            <a:r>
              <a:rPr lang="da-DK" sz="1400" i="1" dirty="0"/>
              <a:t>inden</a:t>
            </a:r>
            <a:r>
              <a:rPr lang="da-DK" sz="1400" dirty="0"/>
              <a:t> KP-dagen.</a:t>
            </a:r>
          </a:p>
        </p:txBody>
      </p:sp>
      <p:sp>
        <p:nvSpPr>
          <p:cNvPr id="8" name="Taleboble: rektangel 7">
            <a:extLst>
              <a:ext uri="{FF2B5EF4-FFF2-40B4-BE49-F238E27FC236}">
                <a16:creationId xmlns:a16="http://schemas.microsoft.com/office/drawing/2014/main" id="{3C5F3206-B8A4-3C97-BB4C-31DD05340A3A}"/>
              </a:ext>
            </a:extLst>
          </p:cNvPr>
          <p:cNvSpPr/>
          <p:nvPr/>
        </p:nvSpPr>
        <p:spPr>
          <a:xfrm>
            <a:off x="2484120" y="1318101"/>
            <a:ext cx="2491740" cy="1388744"/>
          </a:xfrm>
          <a:prstGeom prst="wedgeRectCallout">
            <a:avLst>
              <a:gd name="adj1" fmla="val -11964"/>
              <a:gd name="adj2" fmla="val 63597"/>
            </a:avLst>
          </a:prstGeom>
          <a:solidFill>
            <a:schemeClr val="accent3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/>
              <a:t>Flere nævner, at de fik bedre forståelse af automatisering, processer og hvordan KP kan bruges smartere. Det gav motivation til at implementere nye arbejdsgange.</a:t>
            </a:r>
          </a:p>
        </p:txBody>
      </p:sp>
      <p:pic>
        <p:nvPicPr>
          <p:cNvPr id="12" name="Grafik 11" descr="Brugere med massiv udfyldning">
            <a:extLst>
              <a:ext uri="{FF2B5EF4-FFF2-40B4-BE49-F238E27FC236}">
                <a16:creationId xmlns:a16="http://schemas.microsoft.com/office/drawing/2014/main" id="{240455C1-F484-04C8-850D-7A0C20768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4770" y="2541270"/>
            <a:ext cx="1394460" cy="1394460"/>
          </a:xfrm>
          <a:prstGeom prst="rect">
            <a:avLst/>
          </a:prstGeom>
        </p:spPr>
      </p:pic>
      <p:sp>
        <p:nvSpPr>
          <p:cNvPr id="13" name="Taleboble: rektangel 12">
            <a:extLst>
              <a:ext uri="{FF2B5EF4-FFF2-40B4-BE49-F238E27FC236}">
                <a16:creationId xmlns:a16="http://schemas.microsoft.com/office/drawing/2014/main" id="{32C1679B-9CF1-9639-084B-3E67DCF60EA0}"/>
              </a:ext>
            </a:extLst>
          </p:cNvPr>
          <p:cNvSpPr/>
          <p:nvPr/>
        </p:nvSpPr>
        <p:spPr>
          <a:xfrm>
            <a:off x="6292222" y="2392046"/>
            <a:ext cx="2682791" cy="999488"/>
          </a:xfrm>
          <a:prstGeom prst="wedgeRectCallout">
            <a:avLst>
              <a:gd name="adj1" fmla="val -62302"/>
              <a:gd name="adj2" fmla="val 26835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/>
              <a:t>Nogle efterlyser mere tid til at arbejde med egne brevskabeloner og konkrete opgaver. </a:t>
            </a:r>
          </a:p>
          <a:p>
            <a:pPr algn="ctr"/>
            <a:r>
              <a:rPr lang="da-DK" sz="1400" dirty="0"/>
              <a:t>Omvendt gik demo for hurtigt.</a:t>
            </a:r>
            <a:endParaRPr lang="da-DK" sz="1100" dirty="0"/>
          </a:p>
        </p:txBody>
      </p:sp>
      <p:sp>
        <p:nvSpPr>
          <p:cNvPr id="14" name="Taleboble: rektangel 13">
            <a:extLst>
              <a:ext uri="{FF2B5EF4-FFF2-40B4-BE49-F238E27FC236}">
                <a16:creationId xmlns:a16="http://schemas.microsoft.com/office/drawing/2014/main" id="{4E16A003-7D4F-5D09-557D-8FCC9F1BF057}"/>
              </a:ext>
            </a:extLst>
          </p:cNvPr>
          <p:cNvSpPr/>
          <p:nvPr/>
        </p:nvSpPr>
        <p:spPr>
          <a:xfrm>
            <a:off x="6164580" y="3701416"/>
            <a:ext cx="2682791" cy="1388744"/>
          </a:xfrm>
          <a:prstGeom prst="wedgeRectCallout">
            <a:avLst>
              <a:gd name="adj1" fmla="val -63723"/>
              <a:gd name="adj2" fmla="val -34070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/>
              <a:t>Deltagerne var på meget forskellige stadier i KP, hvilket gjorde det svært at få udbytte. Forslag om bedre forberedelse og opdeling i grupper baseret på erfaring.</a:t>
            </a:r>
            <a:endParaRPr lang="da-DK" sz="1000" dirty="0"/>
          </a:p>
        </p:txBody>
      </p:sp>
      <p:sp>
        <p:nvSpPr>
          <p:cNvPr id="15" name="Taleboble: rektangel 14">
            <a:extLst>
              <a:ext uri="{FF2B5EF4-FFF2-40B4-BE49-F238E27FC236}">
                <a16:creationId xmlns:a16="http://schemas.microsoft.com/office/drawing/2014/main" id="{332C31F5-2E9C-D269-4C1A-714917A2529F}"/>
              </a:ext>
            </a:extLst>
          </p:cNvPr>
          <p:cNvSpPr/>
          <p:nvPr/>
        </p:nvSpPr>
        <p:spPr>
          <a:xfrm>
            <a:off x="3115624" y="3985419"/>
            <a:ext cx="2491740" cy="929321"/>
          </a:xfrm>
          <a:prstGeom prst="wedgeRectCallout">
            <a:avLst>
              <a:gd name="adj1" fmla="val 16171"/>
              <a:gd name="adj2" fmla="val -68415"/>
            </a:avLst>
          </a:prstGeom>
          <a:solidFill>
            <a:schemeClr val="accent3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/>
              <a:t>Flere var oplevede at der var plads og tid til at få hjælp til specifikke spørgsmål og problemstillinger.</a:t>
            </a:r>
          </a:p>
        </p:txBody>
      </p:sp>
    </p:spTree>
    <p:extLst>
      <p:ext uri="{BB962C8B-B14F-4D97-AF65-F5344CB8AC3E}">
        <p14:creationId xmlns:p14="http://schemas.microsoft.com/office/powerpoint/2010/main" val="2336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A13BD-CFED-C652-1CFC-F797FC36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7175133" cy="647973"/>
          </a:xfrm>
        </p:spPr>
        <p:txBody>
          <a:bodyPr/>
          <a:lstStyle/>
          <a:p>
            <a:r>
              <a:rPr lang="da-DK" dirty="0"/>
              <a:t>KPs brugertilfredshedsundersøgelse (1 af 2)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A6AB9B-7729-0957-F813-C03719260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Tak for de mange svar!</a:t>
            </a:r>
          </a:p>
          <a:p>
            <a:r>
              <a:rPr lang="da-DK" dirty="0"/>
              <a:t>Vi er i gang med at læse de mange skriftlige kommentarer.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A693657-9506-439A-7818-1033160C64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Kort nyt</a:t>
            </a:r>
          </a:p>
        </p:txBody>
      </p: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22AE25BD-B861-6A41-4D08-6BEDC9C89C57}"/>
              </a:ext>
            </a:extLst>
          </p:cNvPr>
          <p:cNvGrpSpPr/>
          <p:nvPr/>
        </p:nvGrpSpPr>
        <p:grpSpPr>
          <a:xfrm>
            <a:off x="793984" y="2868826"/>
            <a:ext cx="7556031" cy="1719049"/>
            <a:chOff x="2873307" y="2370281"/>
            <a:chExt cx="6059787" cy="906846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481F5A7A-CDCB-C97A-99EF-1DC04363A8AF}"/>
                </a:ext>
              </a:extLst>
            </p:cNvPr>
            <p:cNvGrpSpPr/>
            <p:nvPr/>
          </p:nvGrpSpPr>
          <p:grpSpPr>
            <a:xfrm>
              <a:off x="2873307" y="2370281"/>
              <a:ext cx="4408381" cy="906846"/>
              <a:chOff x="3666018" y="2156413"/>
              <a:chExt cx="4408381" cy="906846"/>
            </a:xfrm>
          </p:grpSpPr>
          <p:sp>
            <p:nvSpPr>
              <p:cNvPr id="25" name="Kombinationstegning: figur 24">
                <a:extLst>
                  <a:ext uri="{FF2B5EF4-FFF2-40B4-BE49-F238E27FC236}">
                    <a16:creationId xmlns:a16="http://schemas.microsoft.com/office/drawing/2014/main" id="{153FF752-E19B-E545-E9DE-0E56617F9A67}"/>
                  </a:ext>
                </a:extLst>
              </p:cNvPr>
              <p:cNvSpPr/>
              <p:nvPr/>
            </p:nvSpPr>
            <p:spPr>
              <a:xfrm>
                <a:off x="3678978" y="2156413"/>
                <a:ext cx="1133554" cy="4534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33555"/>
                  <a:gd name="f7" fmla="val 453422"/>
                  <a:gd name="f8" fmla="val 906844"/>
                  <a:gd name="f9" fmla="val 226711"/>
                  <a:gd name="f10" fmla="+- 0 0 -90"/>
                  <a:gd name="f11" fmla="*/ f3 1 1133555"/>
                  <a:gd name="f12" fmla="*/ f4 1 453422"/>
                  <a:gd name="f13" fmla="+- f7 0 f5"/>
                  <a:gd name="f14" fmla="+- f6 0 f5"/>
                  <a:gd name="f15" fmla="*/ f10 f0 1"/>
                  <a:gd name="f16" fmla="*/ f14 1 1133555"/>
                  <a:gd name="f17" fmla="*/ f13 1 453422"/>
                  <a:gd name="f18" fmla="*/ 0 f14 1"/>
                  <a:gd name="f19" fmla="*/ 0 f13 1"/>
                  <a:gd name="f20" fmla="*/ 906844 f14 1"/>
                  <a:gd name="f21" fmla="*/ 1133555 f14 1"/>
                  <a:gd name="f22" fmla="*/ 226711 f13 1"/>
                  <a:gd name="f23" fmla="*/ 453422 f13 1"/>
                  <a:gd name="f24" fmla="*/ 226711 f14 1"/>
                  <a:gd name="f25" fmla="*/ f15 1 f2"/>
                  <a:gd name="f26" fmla="*/ f18 1 1133555"/>
                  <a:gd name="f27" fmla="*/ f19 1 453422"/>
                  <a:gd name="f28" fmla="*/ f20 1 1133555"/>
                  <a:gd name="f29" fmla="*/ f21 1 1133555"/>
                  <a:gd name="f30" fmla="*/ f22 1 453422"/>
                  <a:gd name="f31" fmla="*/ f23 1 453422"/>
                  <a:gd name="f32" fmla="*/ f24 1 1133555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1133555" h="453422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 w="2540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239408" tIns="6345" rIns="226707" bIns="6345" anchor="ctr" anchorCtr="1" compatLnSpc="1">
                <a:noAutofit/>
              </a:bodyPr>
              <a:lstStyle/>
              <a:p>
                <a:pPr algn="ctr" defTabSz="444487">
                  <a:lnSpc>
                    <a:spcPct val="90000"/>
                  </a:lnSpc>
                  <a:spcAft>
                    <a:spcPts val="4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a-DK" sz="700" b="1" dirty="0">
                    <a:solidFill>
                      <a:schemeClr val="bg1"/>
                    </a:solidFill>
                    <a:latin typeface="Neue Haas Grotesk Text Pro" panose="020B0504020202020204" pitchFamily="34" charset="0"/>
                  </a:rPr>
                  <a:t>Tilfredshed med løsning</a:t>
                </a:r>
              </a:p>
            </p:txBody>
          </p:sp>
          <p:sp>
            <p:nvSpPr>
              <p:cNvPr id="29" name="Kombinationstegning: figur 28">
                <a:extLst>
                  <a:ext uri="{FF2B5EF4-FFF2-40B4-BE49-F238E27FC236}">
                    <a16:creationId xmlns:a16="http://schemas.microsoft.com/office/drawing/2014/main" id="{CEFEB520-220E-A53D-A29F-B02A8BC4A749}"/>
                  </a:ext>
                </a:extLst>
              </p:cNvPr>
              <p:cNvSpPr/>
              <p:nvPr/>
            </p:nvSpPr>
            <p:spPr>
              <a:xfrm>
                <a:off x="4680804" y="2189011"/>
                <a:ext cx="940853" cy="376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40851"/>
                  <a:gd name="f7" fmla="val 376340"/>
                  <a:gd name="f8" fmla="val 752681"/>
                  <a:gd name="f9" fmla="val 188170"/>
                  <a:gd name="f10" fmla="+- 0 0 -90"/>
                  <a:gd name="f11" fmla="*/ f3 1 940851"/>
                  <a:gd name="f12" fmla="*/ f4 1 376340"/>
                  <a:gd name="f13" fmla="+- f7 0 f5"/>
                  <a:gd name="f14" fmla="+- f6 0 f5"/>
                  <a:gd name="f15" fmla="*/ f10 f0 1"/>
                  <a:gd name="f16" fmla="*/ f14 1 940851"/>
                  <a:gd name="f17" fmla="*/ f13 1 376340"/>
                  <a:gd name="f18" fmla="*/ 0 f14 1"/>
                  <a:gd name="f19" fmla="*/ 0 f13 1"/>
                  <a:gd name="f20" fmla="*/ 752681 f14 1"/>
                  <a:gd name="f21" fmla="*/ 940851 f14 1"/>
                  <a:gd name="f22" fmla="*/ 188170 f13 1"/>
                  <a:gd name="f23" fmla="*/ 376340 f13 1"/>
                  <a:gd name="f24" fmla="*/ 188170 f14 1"/>
                  <a:gd name="f25" fmla="*/ f15 1 f2"/>
                  <a:gd name="f26" fmla="*/ f18 1 940851"/>
                  <a:gd name="f27" fmla="*/ f19 1 376340"/>
                  <a:gd name="f28" fmla="*/ f20 1 940851"/>
                  <a:gd name="f29" fmla="*/ f21 1 940851"/>
                  <a:gd name="f30" fmla="*/ f22 1 376340"/>
                  <a:gd name="f31" fmla="*/ f23 1 376340"/>
                  <a:gd name="f32" fmla="*/ f24 1 940851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940851" h="376340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FFC000">
                  <a:alpha val="90000"/>
                </a:srgbClr>
              </a:solidFill>
              <a:ln w="25402" cap="flat">
                <a:solidFill>
                  <a:srgbClr val="CDD5EE">
                    <a:alpha val="90000"/>
                  </a:srgbClr>
                </a:solidFill>
                <a:prstDash val="solid"/>
                <a:miter/>
              </a:ln>
            </p:spPr>
            <p:txBody>
              <a:bodyPr vert="horz" wrap="square" lIns="213567" tIns="12701" rIns="188174" bIns="12701" anchor="ctr" anchorCtr="1" compatLnSpc="1">
                <a:noAutofit/>
              </a:bodyPr>
              <a:lstStyle/>
              <a:p>
                <a:pPr algn="ctr" defTabSz="888975">
                  <a:lnSpc>
                    <a:spcPct val="90000"/>
                  </a:lnSpc>
                  <a:spcAft>
                    <a:spcPts val="8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a-DK" sz="700" b="1" dirty="0">
                    <a:solidFill>
                      <a:srgbClr val="FFFFFF"/>
                    </a:solidFill>
                    <a:latin typeface="Neue Haas Grotesk Text Pro" panose="020B0504020202020204" pitchFamily="34" charset="0"/>
                  </a:rPr>
                  <a:t>2,9</a:t>
                </a:r>
              </a:p>
            </p:txBody>
          </p:sp>
          <p:sp>
            <p:nvSpPr>
              <p:cNvPr id="30" name="Kombinationstegning: figur 29">
                <a:extLst>
                  <a:ext uri="{FF2B5EF4-FFF2-40B4-BE49-F238E27FC236}">
                    <a16:creationId xmlns:a16="http://schemas.microsoft.com/office/drawing/2014/main" id="{84FB2ED6-22E3-04F0-48F9-E30A3AD5A34A}"/>
                  </a:ext>
                </a:extLst>
              </p:cNvPr>
              <p:cNvSpPr/>
              <p:nvPr/>
            </p:nvSpPr>
            <p:spPr>
              <a:xfrm>
                <a:off x="5489938" y="2189011"/>
                <a:ext cx="940853" cy="376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40851"/>
                  <a:gd name="f7" fmla="val 376340"/>
                  <a:gd name="f8" fmla="val 752681"/>
                  <a:gd name="f9" fmla="val 188170"/>
                  <a:gd name="f10" fmla="+- 0 0 -90"/>
                  <a:gd name="f11" fmla="*/ f3 1 940851"/>
                  <a:gd name="f12" fmla="*/ f4 1 376340"/>
                  <a:gd name="f13" fmla="+- f7 0 f5"/>
                  <a:gd name="f14" fmla="+- f6 0 f5"/>
                  <a:gd name="f15" fmla="*/ f10 f0 1"/>
                  <a:gd name="f16" fmla="*/ f14 1 940851"/>
                  <a:gd name="f17" fmla="*/ f13 1 376340"/>
                  <a:gd name="f18" fmla="*/ 0 f14 1"/>
                  <a:gd name="f19" fmla="*/ 0 f13 1"/>
                  <a:gd name="f20" fmla="*/ 752681 f14 1"/>
                  <a:gd name="f21" fmla="*/ 940851 f14 1"/>
                  <a:gd name="f22" fmla="*/ 188170 f13 1"/>
                  <a:gd name="f23" fmla="*/ 376340 f13 1"/>
                  <a:gd name="f24" fmla="*/ 188170 f14 1"/>
                  <a:gd name="f25" fmla="*/ f15 1 f2"/>
                  <a:gd name="f26" fmla="*/ f18 1 940851"/>
                  <a:gd name="f27" fmla="*/ f19 1 376340"/>
                  <a:gd name="f28" fmla="*/ f20 1 940851"/>
                  <a:gd name="f29" fmla="*/ f21 1 940851"/>
                  <a:gd name="f30" fmla="*/ f22 1 376340"/>
                  <a:gd name="f31" fmla="*/ f23 1 376340"/>
                  <a:gd name="f32" fmla="*/ f24 1 940851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940851" h="376340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FFC000">
                  <a:alpha val="90000"/>
                </a:srgbClr>
              </a:solidFill>
              <a:ln w="25402" cap="flat">
                <a:solidFill>
                  <a:srgbClr val="CDD5EE">
                    <a:alpha val="90000"/>
                  </a:srgbClr>
                </a:solidFill>
                <a:prstDash val="solid"/>
                <a:miter/>
              </a:ln>
            </p:spPr>
            <p:txBody>
              <a:bodyPr vert="horz" wrap="square" lIns="213567" tIns="12701" rIns="188174" bIns="12701" anchor="ctr" anchorCtr="1" compatLnSpc="1">
                <a:noAutofit/>
              </a:bodyPr>
              <a:lstStyle/>
              <a:p>
                <a:pPr algn="ctr" defTabSz="888975">
                  <a:lnSpc>
                    <a:spcPct val="90000"/>
                  </a:lnSpc>
                  <a:spcAft>
                    <a:spcPts val="8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a-DK" sz="700" b="1" dirty="0">
                    <a:solidFill>
                      <a:srgbClr val="FFFFFF"/>
                    </a:solidFill>
                    <a:latin typeface="Neue Haas Grotesk Text Pro" panose="020B0504020202020204" pitchFamily="34" charset="0"/>
                  </a:rPr>
                  <a:t>3,2</a:t>
                </a:r>
              </a:p>
            </p:txBody>
          </p:sp>
          <p:sp>
            <p:nvSpPr>
              <p:cNvPr id="31" name="Kombinationstegning: figur 30">
                <a:extLst>
                  <a:ext uri="{FF2B5EF4-FFF2-40B4-BE49-F238E27FC236}">
                    <a16:creationId xmlns:a16="http://schemas.microsoft.com/office/drawing/2014/main" id="{7FAC47BE-A7BE-496A-FBB8-37EE19CA6FEE}"/>
                  </a:ext>
                </a:extLst>
              </p:cNvPr>
              <p:cNvSpPr/>
              <p:nvPr/>
            </p:nvSpPr>
            <p:spPr>
              <a:xfrm>
                <a:off x="6299063" y="2189011"/>
                <a:ext cx="940853" cy="376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40851"/>
                  <a:gd name="f7" fmla="val 376340"/>
                  <a:gd name="f8" fmla="val 752681"/>
                  <a:gd name="f9" fmla="val 188170"/>
                  <a:gd name="f10" fmla="+- 0 0 -90"/>
                  <a:gd name="f11" fmla="*/ f3 1 940851"/>
                  <a:gd name="f12" fmla="*/ f4 1 376340"/>
                  <a:gd name="f13" fmla="+- f7 0 f5"/>
                  <a:gd name="f14" fmla="+- f6 0 f5"/>
                  <a:gd name="f15" fmla="*/ f10 f0 1"/>
                  <a:gd name="f16" fmla="*/ f14 1 940851"/>
                  <a:gd name="f17" fmla="*/ f13 1 376340"/>
                  <a:gd name="f18" fmla="*/ 0 f14 1"/>
                  <a:gd name="f19" fmla="*/ 0 f13 1"/>
                  <a:gd name="f20" fmla="*/ 752681 f14 1"/>
                  <a:gd name="f21" fmla="*/ 940851 f14 1"/>
                  <a:gd name="f22" fmla="*/ 188170 f13 1"/>
                  <a:gd name="f23" fmla="*/ 376340 f13 1"/>
                  <a:gd name="f24" fmla="*/ 188170 f14 1"/>
                  <a:gd name="f25" fmla="*/ f15 1 f2"/>
                  <a:gd name="f26" fmla="*/ f18 1 940851"/>
                  <a:gd name="f27" fmla="*/ f19 1 376340"/>
                  <a:gd name="f28" fmla="*/ f20 1 940851"/>
                  <a:gd name="f29" fmla="*/ f21 1 940851"/>
                  <a:gd name="f30" fmla="*/ f22 1 376340"/>
                  <a:gd name="f31" fmla="*/ f23 1 376340"/>
                  <a:gd name="f32" fmla="*/ f24 1 940851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940851" h="376340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FFC000">
                  <a:alpha val="90000"/>
                </a:srgbClr>
              </a:solidFill>
              <a:ln w="25402" cap="flat">
                <a:solidFill>
                  <a:srgbClr val="CDD5EE">
                    <a:alpha val="90000"/>
                  </a:srgbClr>
                </a:solidFill>
                <a:prstDash val="solid"/>
                <a:miter/>
              </a:ln>
            </p:spPr>
            <p:txBody>
              <a:bodyPr vert="horz" wrap="square" lIns="213567" tIns="12701" rIns="188174" bIns="12701" anchor="ctr" anchorCtr="1" compatLnSpc="1">
                <a:noAutofit/>
              </a:bodyPr>
              <a:lstStyle/>
              <a:p>
                <a:pPr algn="ctr" defTabSz="888975">
                  <a:lnSpc>
                    <a:spcPct val="90000"/>
                  </a:lnSpc>
                  <a:spcAft>
                    <a:spcPts val="8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a-DK" sz="700" b="1" dirty="0">
                    <a:solidFill>
                      <a:srgbClr val="FFFFFF"/>
                    </a:solidFill>
                    <a:latin typeface="Neue Haas Grotesk Text Pro" panose="020B0504020202020204" pitchFamily="34" charset="0"/>
                  </a:rPr>
                  <a:t>3,2</a:t>
                </a:r>
              </a:p>
            </p:txBody>
          </p:sp>
          <p:sp>
            <p:nvSpPr>
              <p:cNvPr id="32" name="Kombinationstegning: figur 31">
                <a:extLst>
                  <a:ext uri="{FF2B5EF4-FFF2-40B4-BE49-F238E27FC236}">
                    <a16:creationId xmlns:a16="http://schemas.microsoft.com/office/drawing/2014/main" id="{7A9311C5-CF34-40E8-D0A0-50B5F75F5F8A}"/>
                  </a:ext>
                </a:extLst>
              </p:cNvPr>
              <p:cNvSpPr/>
              <p:nvPr/>
            </p:nvSpPr>
            <p:spPr>
              <a:xfrm>
                <a:off x="3666018" y="2609836"/>
                <a:ext cx="1133554" cy="4534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33555"/>
                  <a:gd name="f7" fmla="val 453422"/>
                  <a:gd name="f8" fmla="val 906844"/>
                  <a:gd name="f9" fmla="val 226711"/>
                  <a:gd name="f10" fmla="+- 0 0 -90"/>
                  <a:gd name="f11" fmla="*/ f3 1 1133555"/>
                  <a:gd name="f12" fmla="*/ f4 1 453422"/>
                  <a:gd name="f13" fmla="+- f7 0 f5"/>
                  <a:gd name="f14" fmla="+- f6 0 f5"/>
                  <a:gd name="f15" fmla="*/ f10 f0 1"/>
                  <a:gd name="f16" fmla="*/ f14 1 1133555"/>
                  <a:gd name="f17" fmla="*/ f13 1 453422"/>
                  <a:gd name="f18" fmla="*/ 0 f14 1"/>
                  <a:gd name="f19" fmla="*/ 0 f13 1"/>
                  <a:gd name="f20" fmla="*/ 906844 f14 1"/>
                  <a:gd name="f21" fmla="*/ 1133555 f14 1"/>
                  <a:gd name="f22" fmla="*/ 226711 f13 1"/>
                  <a:gd name="f23" fmla="*/ 453422 f13 1"/>
                  <a:gd name="f24" fmla="*/ 226711 f14 1"/>
                  <a:gd name="f25" fmla="*/ f15 1 f2"/>
                  <a:gd name="f26" fmla="*/ f18 1 1133555"/>
                  <a:gd name="f27" fmla="*/ f19 1 453422"/>
                  <a:gd name="f28" fmla="*/ f20 1 1133555"/>
                  <a:gd name="f29" fmla="*/ f21 1 1133555"/>
                  <a:gd name="f30" fmla="*/ f22 1 453422"/>
                  <a:gd name="f31" fmla="*/ f23 1 453422"/>
                  <a:gd name="f32" fmla="*/ f24 1 1133555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1133555" h="453422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  <a:alpha val="50000"/>
                </a:schemeClr>
              </a:solidFill>
              <a:ln w="2540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239408" tIns="6345" rIns="226707" bIns="6345" anchor="ctr" anchorCtr="1" compatLnSpc="1">
                <a:noAutofit/>
              </a:bodyPr>
              <a:lstStyle/>
              <a:p>
                <a:pPr algn="ctr" defTabSz="444487">
                  <a:lnSpc>
                    <a:spcPct val="90000"/>
                  </a:lnSpc>
                  <a:spcAft>
                    <a:spcPts val="4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a-DK" sz="700" b="1" dirty="0">
                    <a:solidFill>
                      <a:schemeClr val="bg1"/>
                    </a:solidFill>
                    <a:latin typeface="Neue Haas Grotesk Text Pro" panose="020B0504020202020204" pitchFamily="34" charset="0"/>
                  </a:rPr>
                  <a:t>Tilfredshed med support</a:t>
                </a:r>
              </a:p>
            </p:txBody>
          </p:sp>
          <p:sp>
            <p:nvSpPr>
              <p:cNvPr id="36" name="Kombinationstegning: figur 35">
                <a:extLst>
                  <a:ext uri="{FF2B5EF4-FFF2-40B4-BE49-F238E27FC236}">
                    <a16:creationId xmlns:a16="http://schemas.microsoft.com/office/drawing/2014/main" id="{A024DD8A-FD72-8E00-A009-7DD5FF42B119}"/>
                  </a:ext>
                </a:extLst>
              </p:cNvPr>
              <p:cNvSpPr/>
              <p:nvPr/>
            </p:nvSpPr>
            <p:spPr>
              <a:xfrm>
                <a:off x="4680804" y="2640599"/>
                <a:ext cx="940853" cy="376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40851"/>
                  <a:gd name="f7" fmla="val 376340"/>
                  <a:gd name="f8" fmla="val 752681"/>
                  <a:gd name="f9" fmla="val 188170"/>
                  <a:gd name="f10" fmla="+- 0 0 -90"/>
                  <a:gd name="f11" fmla="*/ f3 1 940851"/>
                  <a:gd name="f12" fmla="*/ f4 1 376340"/>
                  <a:gd name="f13" fmla="+- f7 0 f5"/>
                  <a:gd name="f14" fmla="+- f6 0 f5"/>
                  <a:gd name="f15" fmla="*/ f10 f0 1"/>
                  <a:gd name="f16" fmla="*/ f14 1 940851"/>
                  <a:gd name="f17" fmla="*/ f13 1 376340"/>
                  <a:gd name="f18" fmla="*/ 0 f14 1"/>
                  <a:gd name="f19" fmla="*/ 0 f13 1"/>
                  <a:gd name="f20" fmla="*/ 752681 f14 1"/>
                  <a:gd name="f21" fmla="*/ 940851 f14 1"/>
                  <a:gd name="f22" fmla="*/ 188170 f13 1"/>
                  <a:gd name="f23" fmla="*/ 376340 f13 1"/>
                  <a:gd name="f24" fmla="*/ 188170 f14 1"/>
                  <a:gd name="f25" fmla="*/ f15 1 f2"/>
                  <a:gd name="f26" fmla="*/ f18 1 940851"/>
                  <a:gd name="f27" fmla="*/ f19 1 376340"/>
                  <a:gd name="f28" fmla="*/ f20 1 940851"/>
                  <a:gd name="f29" fmla="*/ f21 1 940851"/>
                  <a:gd name="f30" fmla="*/ f22 1 376340"/>
                  <a:gd name="f31" fmla="*/ f23 1 376340"/>
                  <a:gd name="f32" fmla="*/ f24 1 940851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940851" h="376340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FFC000">
                  <a:alpha val="90000"/>
                </a:srgbClr>
              </a:solidFill>
              <a:ln w="25402" cap="flat">
                <a:solidFill>
                  <a:srgbClr val="CDD5EE">
                    <a:alpha val="90000"/>
                  </a:srgbClr>
                </a:solidFill>
                <a:prstDash val="solid"/>
                <a:miter/>
              </a:ln>
            </p:spPr>
            <p:txBody>
              <a:bodyPr vert="horz" wrap="square" lIns="213567" tIns="12701" rIns="188174" bIns="12701" anchor="ctr" anchorCtr="1" compatLnSpc="1">
                <a:noAutofit/>
              </a:bodyPr>
              <a:lstStyle/>
              <a:p>
                <a:pPr algn="ctr" defTabSz="888975">
                  <a:lnSpc>
                    <a:spcPct val="90000"/>
                  </a:lnSpc>
                  <a:spcAft>
                    <a:spcPts val="8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a-DK" sz="700" b="1" dirty="0">
                    <a:solidFill>
                      <a:srgbClr val="FFFFFF"/>
                    </a:solidFill>
                    <a:latin typeface="Neue Haas Grotesk Text Pro" panose="020B0504020202020204" pitchFamily="34" charset="0"/>
                  </a:rPr>
                  <a:t>3,2</a:t>
                </a:r>
              </a:p>
            </p:txBody>
          </p:sp>
          <p:sp>
            <p:nvSpPr>
              <p:cNvPr id="37" name="Kombinationstegning: figur 36">
                <a:extLst>
                  <a:ext uri="{FF2B5EF4-FFF2-40B4-BE49-F238E27FC236}">
                    <a16:creationId xmlns:a16="http://schemas.microsoft.com/office/drawing/2014/main" id="{2108CA39-561A-0EFA-741F-5D536721542B}"/>
                  </a:ext>
                </a:extLst>
              </p:cNvPr>
              <p:cNvSpPr/>
              <p:nvPr/>
            </p:nvSpPr>
            <p:spPr>
              <a:xfrm>
                <a:off x="5489938" y="2640599"/>
                <a:ext cx="940853" cy="376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40851"/>
                  <a:gd name="f7" fmla="val 376340"/>
                  <a:gd name="f8" fmla="val 752681"/>
                  <a:gd name="f9" fmla="val 188170"/>
                  <a:gd name="f10" fmla="+- 0 0 -90"/>
                  <a:gd name="f11" fmla="*/ f3 1 940851"/>
                  <a:gd name="f12" fmla="*/ f4 1 376340"/>
                  <a:gd name="f13" fmla="+- f7 0 f5"/>
                  <a:gd name="f14" fmla="+- f6 0 f5"/>
                  <a:gd name="f15" fmla="*/ f10 f0 1"/>
                  <a:gd name="f16" fmla="*/ f14 1 940851"/>
                  <a:gd name="f17" fmla="*/ f13 1 376340"/>
                  <a:gd name="f18" fmla="*/ 0 f14 1"/>
                  <a:gd name="f19" fmla="*/ 0 f13 1"/>
                  <a:gd name="f20" fmla="*/ 752681 f14 1"/>
                  <a:gd name="f21" fmla="*/ 940851 f14 1"/>
                  <a:gd name="f22" fmla="*/ 188170 f13 1"/>
                  <a:gd name="f23" fmla="*/ 376340 f13 1"/>
                  <a:gd name="f24" fmla="*/ 188170 f14 1"/>
                  <a:gd name="f25" fmla="*/ f15 1 f2"/>
                  <a:gd name="f26" fmla="*/ f18 1 940851"/>
                  <a:gd name="f27" fmla="*/ f19 1 376340"/>
                  <a:gd name="f28" fmla="*/ f20 1 940851"/>
                  <a:gd name="f29" fmla="*/ f21 1 940851"/>
                  <a:gd name="f30" fmla="*/ f22 1 376340"/>
                  <a:gd name="f31" fmla="*/ f23 1 376340"/>
                  <a:gd name="f32" fmla="*/ f24 1 940851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940851" h="376340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FFC000">
                  <a:alpha val="90000"/>
                </a:srgbClr>
              </a:solidFill>
              <a:ln w="25402" cap="flat">
                <a:solidFill>
                  <a:srgbClr val="CDD5EE">
                    <a:alpha val="90000"/>
                  </a:srgbClr>
                </a:solidFill>
                <a:prstDash val="solid"/>
                <a:miter/>
              </a:ln>
            </p:spPr>
            <p:txBody>
              <a:bodyPr vert="horz" wrap="square" lIns="213567" tIns="12701" rIns="188174" bIns="12701" anchor="ctr" anchorCtr="1" compatLnSpc="1">
                <a:noAutofit/>
              </a:bodyPr>
              <a:lstStyle/>
              <a:p>
                <a:pPr algn="ctr" defTabSz="888975">
                  <a:lnSpc>
                    <a:spcPct val="90000"/>
                  </a:lnSpc>
                  <a:spcAft>
                    <a:spcPts val="8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a-DK" sz="700" b="1" dirty="0">
                    <a:solidFill>
                      <a:srgbClr val="FFFFFF"/>
                    </a:solidFill>
                    <a:latin typeface="Neue Haas Grotesk Text Pro" panose="020B0504020202020204" pitchFamily="34" charset="0"/>
                  </a:rPr>
                  <a:t>3,1</a:t>
                </a:r>
              </a:p>
            </p:txBody>
          </p:sp>
          <p:sp>
            <p:nvSpPr>
              <p:cNvPr id="38" name="Kombinationstegning: figur 37">
                <a:extLst>
                  <a:ext uri="{FF2B5EF4-FFF2-40B4-BE49-F238E27FC236}">
                    <a16:creationId xmlns:a16="http://schemas.microsoft.com/office/drawing/2014/main" id="{446859CF-89F1-9780-277A-AC2352C2198C}"/>
                  </a:ext>
                </a:extLst>
              </p:cNvPr>
              <p:cNvSpPr/>
              <p:nvPr/>
            </p:nvSpPr>
            <p:spPr>
              <a:xfrm>
                <a:off x="6299063" y="2640599"/>
                <a:ext cx="940853" cy="376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40851"/>
                  <a:gd name="f7" fmla="val 376340"/>
                  <a:gd name="f8" fmla="val 752681"/>
                  <a:gd name="f9" fmla="val 188170"/>
                  <a:gd name="f10" fmla="+- 0 0 -90"/>
                  <a:gd name="f11" fmla="*/ f3 1 940851"/>
                  <a:gd name="f12" fmla="*/ f4 1 376340"/>
                  <a:gd name="f13" fmla="+- f7 0 f5"/>
                  <a:gd name="f14" fmla="+- f6 0 f5"/>
                  <a:gd name="f15" fmla="*/ f10 f0 1"/>
                  <a:gd name="f16" fmla="*/ f14 1 940851"/>
                  <a:gd name="f17" fmla="*/ f13 1 376340"/>
                  <a:gd name="f18" fmla="*/ 0 f14 1"/>
                  <a:gd name="f19" fmla="*/ 0 f13 1"/>
                  <a:gd name="f20" fmla="*/ 752681 f14 1"/>
                  <a:gd name="f21" fmla="*/ 940851 f14 1"/>
                  <a:gd name="f22" fmla="*/ 188170 f13 1"/>
                  <a:gd name="f23" fmla="*/ 376340 f13 1"/>
                  <a:gd name="f24" fmla="*/ 188170 f14 1"/>
                  <a:gd name="f25" fmla="*/ f15 1 f2"/>
                  <a:gd name="f26" fmla="*/ f18 1 940851"/>
                  <a:gd name="f27" fmla="*/ f19 1 376340"/>
                  <a:gd name="f28" fmla="*/ f20 1 940851"/>
                  <a:gd name="f29" fmla="*/ f21 1 940851"/>
                  <a:gd name="f30" fmla="*/ f22 1 376340"/>
                  <a:gd name="f31" fmla="*/ f23 1 376340"/>
                  <a:gd name="f32" fmla="*/ f24 1 940851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940851" h="376340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FFC000">
                  <a:alpha val="90000"/>
                </a:srgbClr>
              </a:solidFill>
              <a:ln w="25402" cap="flat">
                <a:solidFill>
                  <a:srgbClr val="CDD5EE">
                    <a:alpha val="90000"/>
                  </a:srgbClr>
                </a:solidFill>
                <a:prstDash val="solid"/>
                <a:miter/>
              </a:ln>
            </p:spPr>
            <p:txBody>
              <a:bodyPr vert="horz" wrap="square" lIns="213567" tIns="12701" rIns="188174" bIns="12701" anchor="ctr" anchorCtr="1" compatLnSpc="1">
                <a:noAutofit/>
              </a:bodyPr>
              <a:lstStyle/>
              <a:p>
                <a:pPr algn="ctr" defTabSz="888975">
                  <a:lnSpc>
                    <a:spcPct val="90000"/>
                  </a:lnSpc>
                  <a:spcAft>
                    <a:spcPts val="8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a-DK" sz="700" b="1" dirty="0">
                    <a:solidFill>
                      <a:srgbClr val="FFFFFF"/>
                    </a:solidFill>
                    <a:latin typeface="Neue Haas Grotesk Text Pro" panose="020B0504020202020204" pitchFamily="34" charset="0"/>
                  </a:rPr>
                  <a:t>3,0</a:t>
                </a:r>
              </a:p>
            </p:txBody>
          </p:sp>
          <p:sp>
            <p:nvSpPr>
              <p:cNvPr id="39" name="Kombinationstegning: figur 38">
                <a:extLst>
                  <a:ext uri="{FF2B5EF4-FFF2-40B4-BE49-F238E27FC236}">
                    <a16:creationId xmlns:a16="http://schemas.microsoft.com/office/drawing/2014/main" id="{2EF95EB5-1155-C1EC-62AC-B9BDD83D4FAB}"/>
                  </a:ext>
                </a:extLst>
              </p:cNvPr>
              <p:cNvSpPr/>
              <p:nvPr/>
            </p:nvSpPr>
            <p:spPr>
              <a:xfrm>
                <a:off x="7133546" y="2187688"/>
                <a:ext cx="940853" cy="376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40851"/>
                  <a:gd name="f7" fmla="val 376340"/>
                  <a:gd name="f8" fmla="val 752681"/>
                  <a:gd name="f9" fmla="val 188170"/>
                  <a:gd name="f10" fmla="+- 0 0 -90"/>
                  <a:gd name="f11" fmla="*/ f3 1 940851"/>
                  <a:gd name="f12" fmla="*/ f4 1 376340"/>
                  <a:gd name="f13" fmla="+- f7 0 f5"/>
                  <a:gd name="f14" fmla="+- f6 0 f5"/>
                  <a:gd name="f15" fmla="*/ f10 f0 1"/>
                  <a:gd name="f16" fmla="*/ f14 1 940851"/>
                  <a:gd name="f17" fmla="*/ f13 1 376340"/>
                  <a:gd name="f18" fmla="*/ 0 f14 1"/>
                  <a:gd name="f19" fmla="*/ 0 f13 1"/>
                  <a:gd name="f20" fmla="*/ 752681 f14 1"/>
                  <a:gd name="f21" fmla="*/ 940851 f14 1"/>
                  <a:gd name="f22" fmla="*/ 188170 f13 1"/>
                  <a:gd name="f23" fmla="*/ 376340 f13 1"/>
                  <a:gd name="f24" fmla="*/ 188170 f14 1"/>
                  <a:gd name="f25" fmla="*/ f15 1 f2"/>
                  <a:gd name="f26" fmla="*/ f18 1 940851"/>
                  <a:gd name="f27" fmla="*/ f19 1 376340"/>
                  <a:gd name="f28" fmla="*/ f20 1 940851"/>
                  <a:gd name="f29" fmla="*/ f21 1 940851"/>
                  <a:gd name="f30" fmla="*/ f22 1 376340"/>
                  <a:gd name="f31" fmla="*/ f23 1 376340"/>
                  <a:gd name="f32" fmla="*/ f24 1 940851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940851" h="376340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92D050">
                  <a:alpha val="90000"/>
                </a:srgbClr>
              </a:solidFill>
              <a:ln w="25402" cap="flat">
                <a:solidFill>
                  <a:srgbClr val="CDD5EE">
                    <a:alpha val="90000"/>
                  </a:srgbClr>
                </a:solidFill>
                <a:prstDash val="solid"/>
                <a:miter/>
              </a:ln>
            </p:spPr>
            <p:txBody>
              <a:bodyPr vert="horz" wrap="square" lIns="213567" tIns="12701" rIns="188174" bIns="12701" anchor="ctr" anchorCtr="1" compatLnSpc="1">
                <a:noAutofit/>
              </a:bodyPr>
              <a:lstStyle/>
              <a:p>
                <a:pPr algn="ctr" defTabSz="888975">
                  <a:lnSpc>
                    <a:spcPct val="90000"/>
                  </a:lnSpc>
                  <a:spcAft>
                    <a:spcPts val="8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a-DK" sz="700" b="1" dirty="0">
                    <a:solidFill>
                      <a:srgbClr val="FFFFFF"/>
                    </a:solidFill>
                    <a:latin typeface="Neue Haas Grotesk Text Pro" panose="020B0504020202020204" pitchFamily="34" charset="0"/>
                  </a:rPr>
                  <a:t>3,6</a:t>
                </a:r>
              </a:p>
            </p:txBody>
          </p:sp>
          <p:sp>
            <p:nvSpPr>
              <p:cNvPr id="40" name="Kombinationstegning: figur 39">
                <a:extLst>
                  <a:ext uri="{FF2B5EF4-FFF2-40B4-BE49-F238E27FC236}">
                    <a16:creationId xmlns:a16="http://schemas.microsoft.com/office/drawing/2014/main" id="{10E4B6B9-FC8D-DEAC-5AF8-9283F54537F3}"/>
                  </a:ext>
                </a:extLst>
              </p:cNvPr>
              <p:cNvSpPr/>
              <p:nvPr/>
            </p:nvSpPr>
            <p:spPr>
              <a:xfrm>
                <a:off x="7133545" y="2639276"/>
                <a:ext cx="940853" cy="376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40851"/>
                  <a:gd name="f7" fmla="val 376340"/>
                  <a:gd name="f8" fmla="val 752681"/>
                  <a:gd name="f9" fmla="val 188170"/>
                  <a:gd name="f10" fmla="+- 0 0 -90"/>
                  <a:gd name="f11" fmla="*/ f3 1 940851"/>
                  <a:gd name="f12" fmla="*/ f4 1 376340"/>
                  <a:gd name="f13" fmla="+- f7 0 f5"/>
                  <a:gd name="f14" fmla="+- f6 0 f5"/>
                  <a:gd name="f15" fmla="*/ f10 f0 1"/>
                  <a:gd name="f16" fmla="*/ f14 1 940851"/>
                  <a:gd name="f17" fmla="*/ f13 1 376340"/>
                  <a:gd name="f18" fmla="*/ 0 f14 1"/>
                  <a:gd name="f19" fmla="*/ 0 f13 1"/>
                  <a:gd name="f20" fmla="*/ 752681 f14 1"/>
                  <a:gd name="f21" fmla="*/ 940851 f14 1"/>
                  <a:gd name="f22" fmla="*/ 188170 f13 1"/>
                  <a:gd name="f23" fmla="*/ 376340 f13 1"/>
                  <a:gd name="f24" fmla="*/ 188170 f14 1"/>
                  <a:gd name="f25" fmla="*/ f15 1 f2"/>
                  <a:gd name="f26" fmla="*/ f18 1 940851"/>
                  <a:gd name="f27" fmla="*/ f19 1 376340"/>
                  <a:gd name="f28" fmla="*/ f20 1 940851"/>
                  <a:gd name="f29" fmla="*/ f21 1 940851"/>
                  <a:gd name="f30" fmla="*/ f22 1 376340"/>
                  <a:gd name="f31" fmla="*/ f23 1 376340"/>
                  <a:gd name="f32" fmla="*/ f24 1 940851"/>
                  <a:gd name="f33" fmla="*/ f5 1 f16"/>
                  <a:gd name="f34" fmla="*/ f6 1 f16"/>
                  <a:gd name="f35" fmla="*/ f5 1 f17"/>
                  <a:gd name="f36" fmla="*/ f7 1 f17"/>
                  <a:gd name="f37" fmla="+- f25 0 f1"/>
                  <a:gd name="f38" fmla="*/ f26 1 f16"/>
                  <a:gd name="f39" fmla="*/ f27 1 f17"/>
                  <a:gd name="f40" fmla="*/ f28 1 f16"/>
                  <a:gd name="f41" fmla="*/ f29 1 f16"/>
                  <a:gd name="f42" fmla="*/ f30 1 f17"/>
                  <a:gd name="f43" fmla="*/ f31 1 f17"/>
                  <a:gd name="f44" fmla="*/ f32 1 f16"/>
                  <a:gd name="f45" fmla="*/ f33 f11 1"/>
                  <a:gd name="f46" fmla="*/ f34 f11 1"/>
                  <a:gd name="f47" fmla="*/ f36 f12 1"/>
                  <a:gd name="f48" fmla="*/ f35 f12 1"/>
                  <a:gd name="f49" fmla="*/ f38 f11 1"/>
                  <a:gd name="f50" fmla="*/ f39 f12 1"/>
                  <a:gd name="f51" fmla="*/ f40 f11 1"/>
                  <a:gd name="f52" fmla="*/ f41 f11 1"/>
                  <a:gd name="f53" fmla="*/ f42 f12 1"/>
                  <a:gd name="f54" fmla="*/ f43 f12 1"/>
                  <a:gd name="f55" fmla="*/ f44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49" y="f50"/>
                  </a:cxn>
                  <a:cxn ang="f37">
                    <a:pos x="f51" y="f50"/>
                  </a:cxn>
                  <a:cxn ang="f37">
                    <a:pos x="f52" y="f53"/>
                  </a:cxn>
                  <a:cxn ang="f37">
                    <a:pos x="f51" y="f54"/>
                  </a:cxn>
                  <a:cxn ang="f37">
                    <a:pos x="f49" y="f54"/>
                  </a:cxn>
                  <a:cxn ang="f37">
                    <a:pos x="f55" y="f53"/>
                  </a:cxn>
                  <a:cxn ang="f37">
                    <a:pos x="f49" y="f50"/>
                  </a:cxn>
                </a:cxnLst>
                <a:rect l="f45" t="f48" r="f46" b="f47"/>
                <a:pathLst>
                  <a:path w="940851" h="376340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9"/>
                    </a:lnTo>
                    <a:lnTo>
                      <a:pt x="f8" y="f7"/>
                    </a:lnTo>
                    <a:lnTo>
                      <a:pt x="f5" y="f7"/>
                    </a:lnTo>
                    <a:lnTo>
                      <a:pt x="f9" y="f9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FFC000">
                  <a:alpha val="90000"/>
                </a:srgbClr>
              </a:solidFill>
              <a:ln w="25402" cap="flat">
                <a:solidFill>
                  <a:srgbClr val="CDD5EE">
                    <a:alpha val="90000"/>
                  </a:srgbClr>
                </a:solidFill>
                <a:prstDash val="solid"/>
                <a:miter/>
              </a:ln>
            </p:spPr>
            <p:txBody>
              <a:bodyPr vert="horz" wrap="square" lIns="213567" tIns="12701" rIns="188174" bIns="12701" anchor="ctr" anchorCtr="1" compatLnSpc="1">
                <a:noAutofit/>
              </a:bodyPr>
              <a:lstStyle/>
              <a:p>
                <a:pPr algn="ctr" defTabSz="888975">
                  <a:lnSpc>
                    <a:spcPct val="90000"/>
                  </a:lnSpc>
                  <a:spcAft>
                    <a:spcPts val="80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a-DK" sz="700" b="1" dirty="0">
                    <a:solidFill>
                      <a:srgbClr val="FFFFFF"/>
                    </a:solidFill>
                    <a:latin typeface="Neue Haas Grotesk Text Pro" panose="020B0504020202020204" pitchFamily="34" charset="0"/>
                  </a:rPr>
                  <a:t>3,4</a:t>
                </a:r>
              </a:p>
            </p:txBody>
          </p:sp>
        </p:grpSp>
        <p:sp>
          <p:nvSpPr>
            <p:cNvPr id="41" name="Kombinationstegning: figur 40">
              <a:extLst>
                <a:ext uri="{FF2B5EF4-FFF2-40B4-BE49-F238E27FC236}">
                  <a16:creationId xmlns:a16="http://schemas.microsoft.com/office/drawing/2014/main" id="{F4D62927-ED8D-1C2E-537E-CD3A2014D66F}"/>
                </a:ext>
              </a:extLst>
            </p:cNvPr>
            <p:cNvSpPr/>
            <p:nvPr/>
          </p:nvSpPr>
          <p:spPr>
            <a:xfrm>
              <a:off x="7162782" y="2408823"/>
              <a:ext cx="940853" cy="376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0851"/>
                <a:gd name="f7" fmla="val 376340"/>
                <a:gd name="f8" fmla="val 752681"/>
                <a:gd name="f9" fmla="val 188170"/>
                <a:gd name="f10" fmla="+- 0 0 -90"/>
                <a:gd name="f11" fmla="*/ f3 1 940851"/>
                <a:gd name="f12" fmla="*/ f4 1 376340"/>
                <a:gd name="f13" fmla="+- f7 0 f5"/>
                <a:gd name="f14" fmla="+- f6 0 f5"/>
                <a:gd name="f15" fmla="*/ f10 f0 1"/>
                <a:gd name="f16" fmla="*/ f14 1 940851"/>
                <a:gd name="f17" fmla="*/ f13 1 376340"/>
                <a:gd name="f18" fmla="*/ 0 f14 1"/>
                <a:gd name="f19" fmla="*/ 0 f13 1"/>
                <a:gd name="f20" fmla="*/ 752681 f14 1"/>
                <a:gd name="f21" fmla="*/ 940851 f14 1"/>
                <a:gd name="f22" fmla="*/ 188170 f13 1"/>
                <a:gd name="f23" fmla="*/ 376340 f13 1"/>
                <a:gd name="f24" fmla="*/ 188170 f14 1"/>
                <a:gd name="f25" fmla="*/ f15 1 f2"/>
                <a:gd name="f26" fmla="*/ f18 1 940851"/>
                <a:gd name="f27" fmla="*/ f19 1 376340"/>
                <a:gd name="f28" fmla="*/ f20 1 940851"/>
                <a:gd name="f29" fmla="*/ f21 1 940851"/>
                <a:gd name="f30" fmla="*/ f22 1 376340"/>
                <a:gd name="f31" fmla="*/ f23 1 376340"/>
                <a:gd name="f32" fmla="*/ f24 1 940851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940851" h="376340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92D050">
                <a:alpha val="90000"/>
              </a:srgbClr>
            </a:solidFill>
            <a:ln w="25402" cap="flat">
              <a:solidFill>
                <a:srgbClr val="CDD5EE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13567" tIns="12701" rIns="188174" bIns="12701" anchor="ctr" anchorCtr="1" compatLnSpc="1">
              <a:noAutofit/>
            </a:bodyPr>
            <a:lstStyle/>
            <a:p>
              <a:pPr algn="ctr" defTabSz="888975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700" b="1" dirty="0">
                  <a:solidFill>
                    <a:srgbClr val="FFFFFF"/>
                  </a:solidFill>
                  <a:latin typeface="Neue Haas Grotesk Text Pro" panose="020B0504020202020204" pitchFamily="34" charset="0"/>
                </a:rPr>
                <a:t>3,6</a:t>
              </a:r>
            </a:p>
          </p:txBody>
        </p:sp>
        <p:sp>
          <p:nvSpPr>
            <p:cNvPr id="42" name="Kombinationstegning: figur 41">
              <a:extLst>
                <a:ext uri="{FF2B5EF4-FFF2-40B4-BE49-F238E27FC236}">
                  <a16:creationId xmlns:a16="http://schemas.microsoft.com/office/drawing/2014/main" id="{69D9B28D-67AA-46AF-9B05-53C57830166A}"/>
                </a:ext>
              </a:extLst>
            </p:cNvPr>
            <p:cNvSpPr/>
            <p:nvPr/>
          </p:nvSpPr>
          <p:spPr>
            <a:xfrm>
              <a:off x="7171414" y="2848272"/>
              <a:ext cx="940853" cy="376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0851"/>
                <a:gd name="f7" fmla="val 376340"/>
                <a:gd name="f8" fmla="val 752681"/>
                <a:gd name="f9" fmla="val 188170"/>
                <a:gd name="f10" fmla="+- 0 0 -90"/>
                <a:gd name="f11" fmla="*/ f3 1 940851"/>
                <a:gd name="f12" fmla="*/ f4 1 376340"/>
                <a:gd name="f13" fmla="+- f7 0 f5"/>
                <a:gd name="f14" fmla="+- f6 0 f5"/>
                <a:gd name="f15" fmla="*/ f10 f0 1"/>
                <a:gd name="f16" fmla="*/ f14 1 940851"/>
                <a:gd name="f17" fmla="*/ f13 1 376340"/>
                <a:gd name="f18" fmla="*/ 0 f14 1"/>
                <a:gd name="f19" fmla="*/ 0 f13 1"/>
                <a:gd name="f20" fmla="*/ 752681 f14 1"/>
                <a:gd name="f21" fmla="*/ 940851 f14 1"/>
                <a:gd name="f22" fmla="*/ 188170 f13 1"/>
                <a:gd name="f23" fmla="*/ 376340 f13 1"/>
                <a:gd name="f24" fmla="*/ 188170 f14 1"/>
                <a:gd name="f25" fmla="*/ f15 1 f2"/>
                <a:gd name="f26" fmla="*/ f18 1 940851"/>
                <a:gd name="f27" fmla="*/ f19 1 376340"/>
                <a:gd name="f28" fmla="*/ f20 1 940851"/>
                <a:gd name="f29" fmla="*/ f21 1 940851"/>
                <a:gd name="f30" fmla="*/ f22 1 376340"/>
                <a:gd name="f31" fmla="*/ f23 1 376340"/>
                <a:gd name="f32" fmla="*/ f24 1 940851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940851" h="376340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C000">
                <a:alpha val="90000"/>
              </a:srgbClr>
            </a:solidFill>
            <a:ln w="25402" cap="flat">
              <a:solidFill>
                <a:srgbClr val="CDD5EE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13567" tIns="12701" rIns="188174" bIns="12701" anchor="ctr" anchorCtr="1" compatLnSpc="1">
              <a:noAutofit/>
            </a:bodyPr>
            <a:lstStyle/>
            <a:p>
              <a:pPr algn="ctr" defTabSz="888975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700" b="1" dirty="0">
                  <a:solidFill>
                    <a:srgbClr val="FFFFFF"/>
                  </a:solidFill>
                  <a:latin typeface="Neue Haas Grotesk Text Pro" panose="020B0504020202020204" pitchFamily="34" charset="0"/>
                </a:rPr>
                <a:t>3,4</a:t>
              </a:r>
            </a:p>
          </p:txBody>
        </p:sp>
        <p:sp>
          <p:nvSpPr>
            <p:cNvPr id="43" name="Kombinationstegning: figur 42">
              <a:extLst>
                <a:ext uri="{FF2B5EF4-FFF2-40B4-BE49-F238E27FC236}">
                  <a16:creationId xmlns:a16="http://schemas.microsoft.com/office/drawing/2014/main" id="{60B7BF1F-4B39-4E19-BCEE-E8B907607A77}"/>
                </a:ext>
              </a:extLst>
            </p:cNvPr>
            <p:cNvSpPr/>
            <p:nvPr/>
          </p:nvSpPr>
          <p:spPr>
            <a:xfrm>
              <a:off x="7988244" y="2401054"/>
              <a:ext cx="926378" cy="3705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6376"/>
                <a:gd name="f7" fmla="val 370550"/>
                <a:gd name="f8" fmla="val 741101"/>
                <a:gd name="f9" fmla="val 185275"/>
                <a:gd name="f10" fmla="+- 0 0 -90"/>
                <a:gd name="f11" fmla="*/ f3 1 926376"/>
                <a:gd name="f12" fmla="*/ f4 1 370550"/>
                <a:gd name="f13" fmla="+- f7 0 f5"/>
                <a:gd name="f14" fmla="+- f6 0 f5"/>
                <a:gd name="f15" fmla="*/ f10 f0 1"/>
                <a:gd name="f16" fmla="*/ f14 1 926376"/>
                <a:gd name="f17" fmla="*/ f13 1 370550"/>
                <a:gd name="f18" fmla="*/ 0 f14 1"/>
                <a:gd name="f19" fmla="*/ 0 f13 1"/>
                <a:gd name="f20" fmla="*/ 741101 f14 1"/>
                <a:gd name="f21" fmla="*/ 926376 f14 1"/>
                <a:gd name="f22" fmla="*/ 185275 f13 1"/>
                <a:gd name="f23" fmla="*/ 370550 f13 1"/>
                <a:gd name="f24" fmla="*/ 185275 f14 1"/>
                <a:gd name="f25" fmla="*/ f15 1 f2"/>
                <a:gd name="f26" fmla="*/ f18 1 926376"/>
                <a:gd name="f27" fmla="*/ f19 1 370550"/>
                <a:gd name="f28" fmla="*/ f20 1 926376"/>
                <a:gd name="f29" fmla="*/ f21 1 926376"/>
                <a:gd name="f30" fmla="*/ f22 1 370550"/>
                <a:gd name="f31" fmla="*/ f23 1 370550"/>
                <a:gd name="f32" fmla="*/ f24 1 926376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926376" h="370550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92D050"/>
            </a:solidFill>
            <a:ln w="25402" cap="flat">
              <a:solidFill>
                <a:srgbClr val="CDD5EE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10677" tIns="12701" rIns="185275" bIns="12701" anchor="ctr" anchorCtr="1" compatLnSpc="1">
              <a:noAutofit/>
            </a:bodyPr>
            <a:lstStyle/>
            <a:p>
              <a:pPr algn="ctr" defTabSz="888975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700" b="1" dirty="0">
                  <a:solidFill>
                    <a:srgbClr val="FFFFFF"/>
                  </a:solidFill>
                  <a:latin typeface="Neue Haas Grotesk Text Pro" panose="020B0504020202020204" pitchFamily="34" charset="0"/>
                </a:rPr>
                <a:t>3,9</a:t>
              </a:r>
            </a:p>
          </p:txBody>
        </p:sp>
        <p:sp>
          <p:nvSpPr>
            <p:cNvPr id="44" name="Kombinationstegning: figur 43">
              <a:extLst>
                <a:ext uri="{FF2B5EF4-FFF2-40B4-BE49-F238E27FC236}">
                  <a16:creationId xmlns:a16="http://schemas.microsoft.com/office/drawing/2014/main" id="{9ED10791-7F61-31AF-3AB3-6F16D17DAAE3}"/>
                </a:ext>
              </a:extLst>
            </p:cNvPr>
            <p:cNvSpPr/>
            <p:nvPr/>
          </p:nvSpPr>
          <p:spPr>
            <a:xfrm>
              <a:off x="8006716" y="2845379"/>
              <a:ext cx="926378" cy="3705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6376"/>
                <a:gd name="f7" fmla="val 370550"/>
                <a:gd name="f8" fmla="val 741101"/>
                <a:gd name="f9" fmla="val 185275"/>
                <a:gd name="f10" fmla="+- 0 0 -90"/>
                <a:gd name="f11" fmla="*/ f3 1 926376"/>
                <a:gd name="f12" fmla="*/ f4 1 370550"/>
                <a:gd name="f13" fmla="+- f7 0 f5"/>
                <a:gd name="f14" fmla="+- f6 0 f5"/>
                <a:gd name="f15" fmla="*/ f10 f0 1"/>
                <a:gd name="f16" fmla="*/ f14 1 926376"/>
                <a:gd name="f17" fmla="*/ f13 1 370550"/>
                <a:gd name="f18" fmla="*/ 0 f14 1"/>
                <a:gd name="f19" fmla="*/ 0 f13 1"/>
                <a:gd name="f20" fmla="*/ 741101 f14 1"/>
                <a:gd name="f21" fmla="*/ 926376 f14 1"/>
                <a:gd name="f22" fmla="*/ 185275 f13 1"/>
                <a:gd name="f23" fmla="*/ 370550 f13 1"/>
                <a:gd name="f24" fmla="*/ 185275 f14 1"/>
                <a:gd name="f25" fmla="*/ f15 1 f2"/>
                <a:gd name="f26" fmla="*/ f18 1 926376"/>
                <a:gd name="f27" fmla="*/ f19 1 370550"/>
                <a:gd name="f28" fmla="*/ f20 1 926376"/>
                <a:gd name="f29" fmla="*/ f21 1 926376"/>
                <a:gd name="f30" fmla="*/ f22 1 370550"/>
                <a:gd name="f31" fmla="*/ f23 1 370550"/>
                <a:gd name="f32" fmla="*/ f24 1 926376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926376" h="370550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92D050"/>
            </a:solidFill>
            <a:ln w="25402" cap="flat">
              <a:solidFill>
                <a:srgbClr val="CDD5EE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10677" tIns="12701" rIns="185275" bIns="12701" anchor="ctr" anchorCtr="1" compatLnSpc="1">
              <a:noAutofit/>
            </a:bodyPr>
            <a:lstStyle/>
            <a:p>
              <a:pPr algn="ctr" defTabSz="888975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700" b="1" dirty="0">
                  <a:solidFill>
                    <a:srgbClr val="FFFFFF"/>
                  </a:solidFill>
                  <a:latin typeface="Neue Haas Grotesk Text Pro" panose="020B0504020202020204" pitchFamily="34" charset="0"/>
                </a:rPr>
                <a:t>3,6</a:t>
              </a:r>
            </a:p>
          </p:txBody>
        </p:sp>
      </p:grpSp>
      <p:sp>
        <p:nvSpPr>
          <p:cNvPr id="49" name="Tekstfelt 15">
            <a:extLst>
              <a:ext uri="{FF2B5EF4-FFF2-40B4-BE49-F238E27FC236}">
                <a16:creationId xmlns:a16="http://schemas.microsoft.com/office/drawing/2014/main" id="{3913B39E-0AD7-6B21-3C1F-B3B952ED5471}"/>
              </a:ext>
            </a:extLst>
          </p:cNvPr>
          <p:cNvSpPr txBox="1"/>
          <p:nvPr/>
        </p:nvSpPr>
        <p:spPr>
          <a:xfrm>
            <a:off x="1839421" y="2691498"/>
            <a:ext cx="1568772" cy="200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4571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00" kern="0" dirty="0">
                <a:solidFill>
                  <a:srgbClr val="111111"/>
                </a:solidFill>
                <a:latin typeface="Neue Haas Grotesk Text Pro" panose="020B0504020202020204" pitchFamily="34" charset="0"/>
              </a:rPr>
              <a:t>Juni</a:t>
            </a:r>
            <a:r>
              <a:rPr lang="da-DK" sz="700" dirty="0">
                <a:solidFill>
                  <a:srgbClr val="111111"/>
                </a:solidFill>
                <a:latin typeface="Neue Haas Grotesk Text Pro" panose="020B0504020202020204" pitchFamily="34" charset="0"/>
              </a:rPr>
              <a:t> 22</a:t>
            </a:r>
          </a:p>
        </p:txBody>
      </p:sp>
      <p:sp>
        <p:nvSpPr>
          <p:cNvPr id="50" name="Tekstfelt 16">
            <a:extLst>
              <a:ext uri="{FF2B5EF4-FFF2-40B4-BE49-F238E27FC236}">
                <a16:creationId xmlns:a16="http://schemas.microsoft.com/office/drawing/2014/main" id="{A4F74BBC-496C-EBDF-6C58-49CF4A89D101}"/>
              </a:ext>
            </a:extLst>
          </p:cNvPr>
          <p:cNvSpPr txBox="1"/>
          <p:nvPr/>
        </p:nvSpPr>
        <p:spPr>
          <a:xfrm>
            <a:off x="2843349" y="2683488"/>
            <a:ext cx="1568772" cy="200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4571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00" dirty="0">
                <a:solidFill>
                  <a:srgbClr val="111111"/>
                </a:solidFill>
                <a:latin typeface="Neue Haas Grotesk Text Pro" panose="020B0504020202020204" pitchFamily="34" charset="0"/>
              </a:rPr>
              <a:t>December 22</a:t>
            </a:r>
          </a:p>
        </p:txBody>
      </p:sp>
      <p:sp>
        <p:nvSpPr>
          <p:cNvPr id="51" name="Tekstfelt 7">
            <a:extLst>
              <a:ext uri="{FF2B5EF4-FFF2-40B4-BE49-F238E27FC236}">
                <a16:creationId xmlns:a16="http://schemas.microsoft.com/office/drawing/2014/main" id="{8F5D69BF-0E97-B94B-B4BF-5805BF17A6C5}"/>
              </a:ext>
            </a:extLst>
          </p:cNvPr>
          <p:cNvSpPr txBox="1"/>
          <p:nvPr/>
        </p:nvSpPr>
        <p:spPr>
          <a:xfrm>
            <a:off x="3847277" y="2677253"/>
            <a:ext cx="1568772" cy="200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4571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00" dirty="0">
                <a:solidFill>
                  <a:srgbClr val="111111"/>
                </a:solidFill>
                <a:latin typeface="Neue Haas Grotesk Text Pro" panose="020B0504020202020204" pitchFamily="34" charset="0"/>
              </a:rPr>
              <a:t>Juni 23</a:t>
            </a:r>
          </a:p>
        </p:txBody>
      </p:sp>
      <p:sp>
        <p:nvSpPr>
          <p:cNvPr id="52" name="Tekstfelt 7">
            <a:extLst>
              <a:ext uri="{FF2B5EF4-FFF2-40B4-BE49-F238E27FC236}">
                <a16:creationId xmlns:a16="http://schemas.microsoft.com/office/drawing/2014/main" id="{04F404CB-198E-985A-9EF4-5584DB2AAEBA}"/>
              </a:ext>
            </a:extLst>
          </p:cNvPr>
          <p:cNvSpPr txBox="1"/>
          <p:nvPr/>
        </p:nvSpPr>
        <p:spPr>
          <a:xfrm>
            <a:off x="4851205" y="2689597"/>
            <a:ext cx="1568772" cy="200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4571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00" dirty="0">
                <a:solidFill>
                  <a:srgbClr val="111111"/>
                </a:solidFill>
                <a:latin typeface="Neue Haas Grotesk Text Pro" panose="020B0504020202020204" pitchFamily="34" charset="0"/>
              </a:rPr>
              <a:t>December 23</a:t>
            </a:r>
          </a:p>
        </p:txBody>
      </p:sp>
      <p:sp>
        <p:nvSpPr>
          <p:cNvPr id="53" name="Tekstfelt 7">
            <a:extLst>
              <a:ext uri="{FF2B5EF4-FFF2-40B4-BE49-F238E27FC236}">
                <a16:creationId xmlns:a16="http://schemas.microsoft.com/office/drawing/2014/main" id="{4FF620C8-39DA-F543-9111-AD15A5DA1DCC}"/>
              </a:ext>
            </a:extLst>
          </p:cNvPr>
          <p:cNvSpPr txBox="1"/>
          <p:nvPr/>
        </p:nvSpPr>
        <p:spPr>
          <a:xfrm>
            <a:off x="5855133" y="2690273"/>
            <a:ext cx="1568772" cy="200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4571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00" dirty="0">
                <a:solidFill>
                  <a:srgbClr val="111111"/>
                </a:solidFill>
                <a:latin typeface="Neue Haas Grotesk Text Pro" panose="020B0504020202020204" pitchFamily="34" charset="0"/>
              </a:rPr>
              <a:t>November 2024</a:t>
            </a:r>
          </a:p>
        </p:txBody>
      </p:sp>
      <p:sp>
        <p:nvSpPr>
          <p:cNvPr id="54" name="Tekstfelt 7">
            <a:extLst>
              <a:ext uri="{FF2B5EF4-FFF2-40B4-BE49-F238E27FC236}">
                <a16:creationId xmlns:a16="http://schemas.microsoft.com/office/drawing/2014/main" id="{05A6924B-C2D0-3D0B-4E5F-CA62E0DD2128}"/>
              </a:ext>
            </a:extLst>
          </p:cNvPr>
          <p:cNvSpPr txBox="1"/>
          <p:nvPr/>
        </p:nvSpPr>
        <p:spPr>
          <a:xfrm>
            <a:off x="6859060" y="2689597"/>
            <a:ext cx="1568772" cy="200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45718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00" dirty="0">
                <a:solidFill>
                  <a:srgbClr val="111111"/>
                </a:solidFill>
                <a:latin typeface="Neue Haas Grotesk Text Pro" panose="020B0504020202020204" pitchFamily="34" charset="0"/>
              </a:rPr>
              <a:t>November 25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1A62735-909B-270C-F2F7-CE333652129D}"/>
              </a:ext>
            </a:extLst>
          </p:cNvPr>
          <p:cNvSpPr txBox="1"/>
          <p:nvPr/>
        </p:nvSpPr>
        <p:spPr>
          <a:xfrm>
            <a:off x="7050702" y="2189208"/>
            <a:ext cx="1359100" cy="2646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da-DK" sz="900" dirty="0">
                <a:latin typeface="Helvetica" pitchFamily="2" charset="0"/>
                <a:cs typeface="Arial"/>
              </a:rPr>
              <a:t>Score på skala fra 1-5</a:t>
            </a:r>
          </a:p>
        </p:txBody>
      </p:sp>
    </p:spTree>
    <p:extLst>
      <p:ext uri="{BB962C8B-B14F-4D97-AF65-F5344CB8AC3E}">
        <p14:creationId xmlns:p14="http://schemas.microsoft.com/office/powerpoint/2010/main" val="367203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B7B61-476D-3E4C-FB96-A9A85A2F2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592ED-3643-43DE-0964-C5F8AFEE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7175133" cy="647973"/>
          </a:xfrm>
        </p:spPr>
        <p:txBody>
          <a:bodyPr/>
          <a:lstStyle/>
          <a:p>
            <a:r>
              <a:rPr lang="da-DK" dirty="0"/>
              <a:t>KPs brugertilfredshedsundersøgelse (2 af 2)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A3E9D5-8CC4-C871-F846-CFF229188C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Kort nyt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0ADB5CCE-20CB-1A49-0BBE-9E270D754CF0}"/>
              </a:ext>
            </a:extLst>
          </p:cNvPr>
          <p:cNvGrpSpPr/>
          <p:nvPr/>
        </p:nvGrpSpPr>
        <p:grpSpPr>
          <a:xfrm>
            <a:off x="284506" y="1042909"/>
            <a:ext cx="8570722" cy="687705"/>
            <a:chOff x="349123" y="1194434"/>
            <a:chExt cx="8570722" cy="687705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26CC5F02-4A38-9E3A-8FD5-38350107D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24" y="1453514"/>
              <a:ext cx="8570721" cy="428625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BF9D265E-A1B1-255E-6D3D-0A5307A4E27B}"/>
                </a:ext>
              </a:extLst>
            </p:cNvPr>
            <p:cNvSpPr txBox="1"/>
            <p:nvPr/>
          </p:nvSpPr>
          <p:spPr>
            <a:xfrm>
              <a:off x="349123" y="1194434"/>
              <a:ext cx="3906493" cy="2590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rtlCol="0">
              <a:noAutofit/>
            </a:bodyPr>
            <a:lstStyle/>
            <a:p>
              <a:pPr algn="l"/>
              <a:r>
                <a:rPr lang="da-DK" sz="1000" dirty="0">
                  <a:latin typeface="Helvetica" pitchFamily="2" charset="0"/>
                  <a:cs typeface="Arial"/>
                </a:rPr>
                <a:t>Husk: Helbredstillægskortet kan behandles </a:t>
              </a:r>
              <a:r>
                <a:rPr lang="da-DK" sz="1000" b="1" dirty="0">
                  <a:latin typeface="Helvetica" pitchFamily="2" charset="0"/>
                  <a:cs typeface="Arial"/>
                </a:rPr>
                <a:t>helt automatisk af KP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C78F9F14-3C9A-D03D-BF56-CF41E6857596}"/>
              </a:ext>
            </a:extLst>
          </p:cNvPr>
          <p:cNvGrpSpPr/>
          <p:nvPr/>
        </p:nvGrpSpPr>
        <p:grpSpPr>
          <a:xfrm>
            <a:off x="284507" y="1997396"/>
            <a:ext cx="8672042" cy="500943"/>
            <a:chOff x="284507" y="1906901"/>
            <a:chExt cx="8672042" cy="500943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DEA79346-CDEA-F959-9BFB-B60C86211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363" y="2165981"/>
              <a:ext cx="8038186" cy="241863"/>
            </a:xfrm>
            <a:prstGeom prst="rect">
              <a:avLst/>
            </a:prstGeom>
          </p:spPr>
        </p:pic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EFD3EFF0-1EDE-84AE-09A2-E1E8DF9718A8}"/>
                </a:ext>
              </a:extLst>
            </p:cNvPr>
            <p:cNvSpPr txBox="1"/>
            <p:nvPr/>
          </p:nvSpPr>
          <p:spPr>
            <a:xfrm>
              <a:off x="284507" y="1906901"/>
              <a:ext cx="4211293" cy="2407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rtlCol="0">
              <a:noAutofit/>
            </a:bodyPr>
            <a:lstStyle/>
            <a:p>
              <a:pPr algn="l"/>
              <a:r>
                <a:rPr lang="da-DK" sz="1000" dirty="0">
                  <a:latin typeface="Helvetica" pitchFamily="2" charset="0"/>
                  <a:cs typeface="Arial"/>
                </a:rPr>
                <a:t>Stigning på 0,4 - stadig laveste score i brugertilfredshedsundersøgelsen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33A1BEA3-2363-F206-8FAD-67EC80188948}"/>
              </a:ext>
            </a:extLst>
          </p:cNvPr>
          <p:cNvGrpSpPr/>
          <p:nvPr/>
        </p:nvGrpSpPr>
        <p:grpSpPr>
          <a:xfrm>
            <a:off x="295556" y="3489256"/>
            <a:ext cx="8742552" cy="1374064"/>
            <a:chOff x="295556" y="3489256"/>
            <a:chExt cx="8742552" cy="1374064"/>
          </a:xfrm>
        </p:grpSpPr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B37D5EAA-78A8-23AB-E88C-C8E57074E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3919" y="3659604"/>
              <a:ext cx="8444189" cy="1203716"/>
            </a:xfrm>
            <a:prstGeom prst="rect">
              <a:avLst/>
            </a:prstGeom>
          </p:spPr>
        </p:pic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3F93BB1F-12C5-FF03-E980-CC161924C4F0}"/>
                </a:ext>
              </a:extLst>
            </p:cNvPr>
            <p:cNvSpPr txBox="1"/>
            <p:nvPr/>
          </p:nvSpPr>
          <p:spPr>
            <a:xfrm>
              <a:off x="295556" y="3489256"/>
              <a:ext cx="5000344" cy="3730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rtlCol="0">
              <a:noAutofit/>
            </a:bodyPr>
            <a:lstStyle/>
            <a:p>
              <a:pPr algn="l"/>
              <a:r>
                <a:rPr lang="da-DK" sz="1000" dirty="0">
                  <a:latin typeface="Helvetica" pitchFamily="2" charset="0"/>
                  <a:cs typeface="Arial"/>
                </a:rPr>
                <a:t>Husk: Del gerne kommunevendt releaseoversigt mm., når den bliver tilgængelig for jer. </a:t>
              </a:r>
            </a:p>
            <a:p>
              <a:pPr algn="l"/>
              <a:r>
                <a:rPr lang="da-DK" sz="1000" dirty="0">
                  <a:latin typeface="Helvetica" pitchFamily="2" charset="0"/>
                  <a:cs typeface="Arial"/>
                </a:rPr>
                <a:t>Der pågår desuden arbejde på en produktstrategi. </a:t>
              </a:r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80B1EF8E-60E3-B8D0-4724-CCEFE7B47753}"/>
              </a:ext>
            </a:extLst>
          </p:cNvPr>
          <p:cNvGrpSpPr/>
          <p:nvPr/>
        </p:nvGrpSpPr>
        <p:grpSpPr>
          <a:xfrm>
            <a:off x="283110" y="2765121"/>
            <a:ext cx="8587358" cy="571330"/>
            <a:chOff x="283110" y="2537384"/>
            <a:chExt cx="8587358" cy="571330"/>
          </a:xfrm>
        </p:grpSpPr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737D9709-DE83-10C8-C71F-3AC3D00AC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556" y="2735657"/>
              <a:ext cx="8574912" cy="373057"/>
            </a:xfrm>
            <a:prstGeom prst="rect">
              <a:avLst/>
            </a:prstGeom>
          </p:spPr>
        </p:pic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4B8AD00A-1C4B-AA39-A6AD-2E9B35E6B554}"/>
                </a:ext>
              </a:extLst>
            </p:cNvPr>
            <p:cNvSpPr txBox="1"/>
            <p:nvPr/>
          </p:nvSpPr>
          <p:spPr>
            <a:xfrm>
              <a:off x="283110" y="2537384"/>
              <a:ext cx="4151730" cy="2407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rtlCol="0">
              <a:noAutofit/>
            </a:bodyPr>
            <a:lstStyle/>
            <a:p>
              <a:pPr algn="l"/>
              <a:r>
                <a:rPr lang="da-DK" sz="1000" dirty="0">
                  <a:latin typeface="Helvetica" pitchFamily="2" charset="0"/>
                  <a:cs typeface="Arial"/>
                </a:rPr>
                <a:t>Stigning på 0,2 – næstlaveste score i brugertilfredshedsundersøgelsen</a:t>
              </a:r>
            </a:p>
          </p:txBody>
        </p:sp>
      </p:grpSp>
      <p:sp>
        <p:nvSpPr>
          <p:cNvPr id="3" name="Tekstfelt 2">
            <a:extLst>
              <a:ext uri="{FF2B5EF4-FFF2-40B4-BE49-F238E27FC236}">
                <a16:creationId xmlns:a16="http://schemas.microsoft.com/office/drawing/2014/main" id="{4468B4BE-05BF-8EB2-33FD-8BCBF2DA3F4E}"/>
              </a:ext>
            </a:extLst>
          </p:cNvPr>
          <p:cNvSpPr txBox="1"/>
          <p:nvPr/>
        </p:nvSpPr>
        <p:spPr>
          <a:xfrm>
            <a:off x="7511368" y="614916"/>
            <a:ext cx="1359100" cy="2646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da-DK" sz="900" dirty="0">
                <a:latin typeface="Helvetica" pitchFamily="2" charset="0"/>
                <a:cs typeface="Arial"/>
              </a:rPr>
              <a:t>Score på skala fra 1-5</a:t>
            </a:r>
          </a:p>
        </p:txBody>
      </p:sp>
    </p:spTree>
    <p:extLst>
      <p:ext uri="{BB962C8B-B14F-4D97-AF65-F5344CB8AC3E}">
        <p14:creationId xmlns:p14="http://schemas.microsoft.com/office/powerpoint/2010/main" val="145033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E9DA6-1B52-A58F-C436-CF350101B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8BA9D-D015-7563-2CF7-9C0386CE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Oplysninger fra UDK om januar pension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F5AAF79-68EF-D622-D09F-DA6A97BC1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58 kommuner får udtræk her i december af de forventede januar-pensioner fra UDK. Det svarer til sidste år.</a:t>
            </a:r>
          </a:p>
          <a:p>
            <a:r>
              <a:rPr lang="da-DK" dirty="0"/>
              <a:t>Som noget nyt prøver vi at lave udtræk igen i januar</a:t>
            </a:r>
          </a:p>
          <a:p>
            <a:r>
              <a:rPr lang="da-DK" dirty="0"/>
              <a:t>Pga. jul og årsskifte ser tidsplanen således ud:</a:t>
            </a:r>
          </a:p>
          <a:p>
            <a:r>
              <a:rPr lang="da-DK" u="sng" dirty="0"/>
              <a:t>2025</a:t>
            </a:r>
          </a:p>
          <a:p>
            <a:r>
              <a:rPr lang="da-DK" dirty="0"/>
              <a:t>15. december advisering sendes</a:t>
            </a:r>
          </a:p>
          <a:p>
            <a:r>
              <a:rPr lang="da-DK" dirty="0"/>
              <a:t>19. december erindring sendes </a:t>
            </a:r>
          </a:p>
          <a:p>
            <a:r>
              <a:rPr lang="da-DK" u="sng" dirty="0"/>
              <a:t>2026</a:t>
            </a:r>
          </a:p>
          <a:p>
            <a:r>
              <a:rPr lang="da-DK" dirty="0"/>
              <a:t>4. januar Endelig deadline</a:t>
            </a:r>
          </a:p>
          <a:p>
            <a:r>
              <a:rPr lang="da-DK" dirty="0"/>
              <a:t>9. januar liste med formuer lægges i KP (i løbet af dagen)</a:t>
            </a:r>
          </a:p>
          <a:p>
            <a:endParaRPr lang="da-DK" dirty="0"/>
          </a:p>
          <a:p>
            <a:r>
              <a:rPr lang="da-DK" dirty="0"/>
              <a:t>Måler er, at flere kommuner har fået udtræk end de 58, der fik udtræk sidste år, og dermed spare telefonopkald.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7AD67EE-EEDA-7A94-D796-5CEAE38516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Kort nyt</a:t>
            </a:r>
          </a:p>
          <a:p>
            <a:endParaRPr lang="da-DK" dirty="0"/>
          </a:p>
        </p:txBody>
      </p:sp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54F84707-611A-1D10-ED20-04C2DDCAD4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163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F8F8D-E7EC-CBFE-F79A-718246391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Et billede, der indeholder person, Ansigt, tøj, smil&#10;&#10;Automatisk genereret beskrivelse">
            <a:extLst>
              <a:ext uri="{FF2B5EF4-FFF2-40B4-BE49-F238E27FC236}">
                <a16:creationId xmlns:a16="http://schemas.microsoft.com/office/drawing/2014/main" id="{81C8A405-6FF2-0FE4-2004-08B6E3DED5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59485BD-9A95-0066-AEA8-4F4E7E55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294868"/>
            <a:ext cx="5904656" cy="841796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Spørgsmål?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Input?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0AA1302-ECB5-A19F-3353-4BE924A5C6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4886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368A0-7C8D-96C8-81F8-6CA2DB2A0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B4C20-DF17-DA06-3A0A-752394E4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Emne 1: Release 5.7 d. 10.12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E59202-E45B-D6DD-9C2E-EAB02DE968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220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941FA-A6AE-C3E7-E56E-9A7C0EA9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sagsvælger</a:t>
            </a:r>
            <a:br>
              <a:rPr lang="da-DK" dirty="0"/>
            </a:br>
            <a:r>
              <a:rPr lang="da-DK" sz="1200" dirty="0"/>
              <a:t>når skal vælges en enkelt sag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9F687F-6302-B6D5-AF0D-D3A9AD7EF6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Den nye sagsvælger giver mulighed for at afgrænse til aktive eller passive sager, eller at få vist alle sager.</a:t>
            </a:r>
          </a:p>
          <a:p>
            <a:r>
              <a:rPr lang="da-DK" dirty="0"/>
              <a:t>Der har været fokus på, at undgå unødvendige klik.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Neue Haas Grotesk Text Pro" panose="020B0504020202020204" pitchFamily="34" charset="0"/>
              </a:rPr>
              <a:t>Behandl eFaktura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Neue Haas Grotesk Text Pro" panose="020B0504020202020204" pitchFamily="34" charset="0"/>
              </a:rPr>
              <a:t>Opret træk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Neue Haas Grotesk Text Pro" panose="020B0504020202020204" pitchFamily="34" charset="0"/>
              </a:rPr>
              <a:t>Opret opfølgningsopgave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Neue Haas Grotesk Text Pro" panose="020B0504020202020204" pitchFamily="34" charset="0"/>
              </a:rPr>
              <a:t>Ret bevilling 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Neue Haas Grotesk Text Pro" panose="020B0504020202020204" pitchFamily="34" charset="0"/>
              </a:rPr>
              <a:t>Ret planlagt træk 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Neue Haas Grotesk Text Pro" panose="020B0504020202020204" pitchFamily="34" charset="0"/>
              </a:rPr>
              <a:t>Ret planlagt udbetaling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Neue Haas Grotesk Text Pro" panose="020B0504020202020204" pitchFamily="34" charset="0"/>
              </a:rPr>
              <a:t>Rådighedsberegning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Neue Haas Grotesk Text Pro" panose="020B0504020202020204" pitchFamily="34" charset="0"/>
              </a:rPr>
              <a:t>Stop sag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Neue Haas Grotesk Text Pro" panose="020B0504020202020204" pitchFamily="34" charset="0"/>
              </a:rPr>
              <a:t>Tilføj ydelse til bevilling </a:t>
            </a:r>
          </a:p>
          <a:p>
            <a:endParaRPr lang="da-DK" dirty="0"/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da-DK" dirty="0">
                <a:latin typeface="Neue Haas Grotesk Text Pro" panose="020B0504020202020204" pitchFamily="34" charset="0"/>
              </a:rPr>
              <a:t>Ved kopiering af journalnotat eller dokument til ny sag er sagsvælgeren </a:t>
            </a:r>
            <a:r>
              <a:rPr lang="da-DK">
                <a:latin typeface="Neue Haas Grotesk Text Pro" panose="020B0504020202020204" pitchFamily="34" charset="0"/>
              </a:rPr>
              <a:t>den samme som før, </a:t>
            </a:r>
            <a:r>
              <a:rPr lang="da-DK" dirty="0">
                <a:latin typeface="Neue Haas Grotesk Text Pro" panose="020B0504020202020204" pitchFamily="34" charset="0"/>
              </a:rPr>
              <a:t>men der er tilføjet bevillingsstartdato.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da-DK" dirty="0">
              <a:latin typeface="Neue Haas Grotesk Text Pro" panose="020B0504020202020204" pitchFamily="34" charset="0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E557391-BC9C-A904-B399-2E0A10244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RELEASE 5.7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75B17AE5-61EA-8DF1-0F16-279F010FBA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E2051B4-3F39-4EF0-BF90-6B77163398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"/>
          <a:stretch>
            <a:fillRect/>
          </a:stretch>
        </p:blipFill>
        <p:spPr>
          <a:xfrm>
            <a:off x="4572000" y="2117643"/>
            <a:ext cx="4572000" cy="229102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4AC3C656-22A2-67E1-DA1F-716381E45C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734835"/>
            <a:ext cx="4572000" cy="647973"/>
          </a:xfrm>
          <a:prstGeom prst="rect">
            <a:avLst/>
          </a:prstGeom>
        </p:spPr>
      </p:pic>
      <p:sp>
        <p:nvSpPr>
          <p:cNvPr id="12" name="Pil: nedad 11">
            <a:extLst>
              <a:ext uri="{FF2B5EF4-FFF2-40B4-BE49-F238E27FC236}">
                <a16:creationId xmlns:a16="http://schemas.microsoft.com/office/drawing/2014/main" id="{F62B0ADE-5B2A-5D88-3618-92A165630D14}"/>
              </a:ext>
            </a:extLst>
          </p:cNvPr>
          <p:cNvSpPr/>
          <p:nvPr/>
        </p:nvSpPr>
        <p:spPr>
          <a:xfrm>
            <a:off x="6688393" y="1436198"/>
            <a:ext cx="339213" cy="398206"/>
          </a:xfrm>
          <a:prstGeom prst="downArrow">
            <a:avLst/>
          </a:prstGeom>
          <a:solidFill>
            <a:srgbClr val="E306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>
              <a:latin typeface="Arial"/>
              <a:cs typeface="Arial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DCF6473-1EE0-22E8-AD83-103713F30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13" y="4168387"/>
            <a:ext cx="2984098" cy="56236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D7F21E2-072A-AE88-98AE-5F6BDAC149F7}"/>
              </a:ext>
            </a:extLst>
          </p:cNvPr>
          <p:cNvSpPr txBox="1"/>
          <p:nvPr/>
        </p:nvSpPr>
        <p:spPr>
          <a:xfrm>
            <a:off x="4572000" y="500637"/>
            <a:ext cx="600075" cy="2175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/>
            <a:r>
              <a:rPr lang="da-DK" sz="900" dirty="0">
                <a:latin typeface="Helvetica" pitchFamily="2" charset="0"/>
                <a:cs typeface="Arial"/>
              </a:rPr>
              <a:t>FØR: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B5E6DBD-ABF1-DC57-F6D1-01B92D034049}"/>
              </a:ext>
            </a:extLst>
          </p:cNvPr>
          <p:cNvSpPr txBox="1"/>
          <p:nvPr/>
        </p:nvSpPr>
        <p:spPr>
          <a:xfrm>
            <a:off x="4559996" y="1867262"/>
            <a:ext cx="600075" cy="2175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/>
            <a:r>
              <a:rPr lang="da-DK" sz="900" dirty="0">
                <a:latin typeface="Helvetica" pitchFamily="2" charset="0"/>
                <a:cs typeface="Arial"/>
              </a:rPr>
              <a:t>NYT:</a:t>
            </a:r>
          </a:p>
        </p:txBody>
      </p:sp>
    </p:spTree>
    <p:extLst>
      <p:ext uri="{BB962C8B-B14F-4D97-AF65-F5344CB8AC3E}">
        <p14:creationId xmlns:p14="http://schemas.microsoft.com/office/powerpoint/2010/main" val="397357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E11CA-6232-DF56-5FCF-F68EE19C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Korrektion af </a:t>
            </a:r>
            <a:r>
              <a:rPr lang="da-DK" dirty="0" err="1"/>
              <a:t>opf.opgaven</a:t>
            </a:r>
            <a:r>
              <a:rPr lang="da-DK" dirty="0"/>
              <a:t> ”Formue har ændret sig”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8614CD-EC10-06F1-FA4D-30CC24AA7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Hidtil er opgaven ”</a:t>
            </a:r>
            <a:r>
              <a:rPr lang="da-DK" b="1" dirty="0"/>
              <a:t>Formue har ændret sig</a:t>
            </a:r>
            <a:r>
              <a:rPr lang="da-DK" dirty="0"/>
              <a:t>” kommet når 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dirty="0"/>
              <a:t>Formuen ændrede sig og der var en sag af typen ”Helbredstillægskort” under behandling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a-DK" dirty="0"/>
              <a:t>Formuen flyttede sig </a:t>
            </a:r>
            <a:r>
              <a:rPr lang="da-DK" i="1" dirty="0"/>
              <a:t>over formuegrænsen </a:t>
            </a:r>
            <a:r>
              <a:rPr lang="da-DK" dirty="0"/>
              <a:t>og der var en aktiv bevilget sag af typen ”Helbredstillægskort”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r>
              <a:rPr lang="da-DK" dirty="0"/>
              <a:t>Fra 10.dec. kommer opgaven ”</a:t>
            </a:r>
            <a:r>
              <a:rPr lang="da-DK" b="1" dirty="0"/>
              <a:t>Formue har ændret sig</a:t>
            </a:r>
            <a:r>
              <a:rPr lang="da-DK" dirty="0"/>
              <a:t>” når: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Formuen ændrer sig og der er en aktiv sag af typen ”Helbredstillægskort” eller et udvidet helbredstillæg under behandling</a:t>
            </a:r>
          </a:p>
          <a:p>
            <a:r>
              <a:rPr lang="da-DK" dirty="0"/>
              <a:t>Den nye opgave ”</a:t>
            </a:r>
            <a:r>
              <a:rPr lang="da-DK" b="1" dirty="0">
                <a:solidFill>
                  <a:srgbClr val="FF0000"/>
                </a:solidFill>
              </a:rPr>
              <a:t>Formue har krydset formuegrænsen</a:t>
            </a:r>
            <a:r>
              <a:rPr lang="da-DK" dirty="0"/>
              <a:t>” kommer når: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Formuen har ændret sig </a:t>
            </a:r>
            <a:r>
              <a:rPr lang="da-DK" i="1" dirty="0"/>
              <a:t>over formuegrænsen </a:t>
            </a:r>
            <a:r>
              <a:rPr lang="da-DK" dirty="0"/>
              <a:t>og der er en aktiv bevilget sag af typen ”Helbredstillægskort” eller et udvidet helbredstillæg.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6315607-1717-9521-1698-A3E9EA61D0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RELEASE 5.7</a:t>
            </a:r>
          </a:p>
          <a:p>
            <a:endParaRPr lang="da-DK" dirty="0"/>
          </a:p>
        </p:txBody>
      </p:sp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A6CBD5C8-9EE4-5567-6135-A4070D631BB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il: nedad 5">
            <a:extLst>
              <a:ext uri="{FF2B5EF4-FFF2-40B4-BE49-F238E27FC236}">
                <a16:creationId xmlns:a16="http://schemas.microsoft.com/office/drawing/2014/main" id="{55C79A57-2466-5BCD-8BD8-15E9779CC65E}"/>
              </a:ext>
            </a:extLst>
          </p:cNvPr>
          <p:cNvSpPr/>
          <p:nvPr/>
        </p:nvSpPr>
        <p:spPr>
          <a:xfrm>
            <a:off x="2011337" y="2486329"/>
            <a:ext cx="339213" cy="398206"/>
          </a:xfrm>
          <a:prstGeom prst="downArrow">
            <a:avLst/>
          </a:prstGeom>
          <a:solidFill>
            <a:srgbClr val="E306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>
              <a:latin typeface="Arial"/>
              <a:cs typeface="Arial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A1327DB-F268-7F02-F1B5-7255639FA3C3}"/>
              </a:ext>
            </a:extLst>
          </p:cNvPr>
          <p:cNvSpPr txBox="1"/>
          <p:nvPr/>
        </p:nvSpPr>
        <p:spPr>
          <a:xfrm>
            <a:off x="24260" y="3003550"/>
            <a:ext cx="600075" cy="2175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/>
            <a:r>
              <a:rPr lang="da-DK" sz="900" dirty="0">
                <a:latin typeface="Helvetica" pitchFamily="2" charset="0"/>
                <a:cs typeface="Arial"/>
              </a:rPr>
              <a:t>NYT: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CE16D49-8F78-52B5-0461-31A51740E952}"/>
              </a:ext>
            </a:extLst>
          </p:cNvPr>
          <p:cNvSpPr txBox="1"/>
          <p:nvPr/>
        </p:nvSpPr>
        <p:spPr>
          <a:xfrm>
            <a:off x="24260" y="1310463"/>
            <a:ext cx="600075" cy="2175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/>
            <a:r>
              <a:rPr lang="da-DK" sz="900" dirty="0">
                <a:latin typeface="Helvetica" pitchFamily="2" charset="0"/>
                <a:cs typeface="Arial"/>
              </a:rPr>
              <a:t>FØR:</a:t>
            </a:r>
          </a:p>
        </p:txBody>
      </p:sp>
    </p:spTree>
    <p:extLst>
      <p:ext uri="{BB962C8B-B14F-4D97-AF65-F5344CB8AC3E}">
        <p14:creationId xmlns:p14="http://schemas.microsoft.com/office/powerpoint/2010/main" val="2139026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F71D3-AF3A-7C62-8BE8-7013ADB2C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3CF1E-1F03-60D1-BBF8-323897BD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8322875" cy="647973"/>
          </a:xfrm>
        </p:spPr>
        <p:txBody>
          <a:bodyPr/>
          <a:lstStyle/>
          <a:p>
            <a:r>
              <a:rPr lang="da-DK" dirty="0"/>
              <a:t>Opgavepakker til udvidet helbredstillæg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539D23-63EE-7358-6BE6-0C1133E59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5255815" cy="3168650"/>
          </a:xfrm>
        </p:spPr>
        <p:txBody>
          <a:bodyPr/>
          <a:lstStyle/>
          <a:p>
            <a:r>
              <a:rPr lang="da-DK" b="1" dirty="0"/>
              <a:t>Opgavepakke til opsamling af opret bevilling opgaver vedr. udvidet helbredstillæg</a:t>
            </a:r>
            <a:r>
              <a:rPr lang="da-DK" dirty="0"/>
              <a:t>:</a:t>
            </a:r>
          </a:p>
          <a:p>
            <a:r>
              <a:rPr lang="da-DK" dirty="0"/>
              <a:t>Fanger Opret bevilling-opgaven, hvis den er blevet oprettet automatisk eller når opgaven falder ud af ventetrin til manuel behandling.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b="1" dirty="0"/>
              <a:t>Opgavepakke til opfølgningsopgaver vedr. opdaterede formuer</a:t>
            </a:r>
            <a:endParaRPr lang="da-DK" dirty="0"/>
          </a:p>
          <a:p>
            <a:r>
              <a:rPr lang="da-DK" dirty="0"/>
              <a:t>Fanger Opfølgningsopgaver, som oprettes i det manuelle flow, hvis der er en bevilling under behandling af sagstyperne Helbredstillægskort og Udvidet helbredstillæg (fra december 2025).</a:t>
            </a:r>
          </a:p>
          <a:p>
            <a:r>
              <a:rPr lang="da-DK" dirty="0"/>
              <a:t>Derudover vil den også fange opfølgningsopgaver om at formuen for en aktiv bevilling har overskredet formuegrænsen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14CC847-C2DA-0FDE-A7B4-899514E6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Udvidet helbredstillæg i kp</a:t>
            </a:r>
          </a:p>
        </p:txBody>
      </p:sp>
      <p:sp>
        <p:nvSpPr>
          <p:cNvPr id="34" name="Rektangel: afrundede hjørner 33">
            <a:extLst>
              <a:ext uri="{FF2B5EF4-FFF2-40B4-BE49-F238E27FC236}">
                <a16:creationId xmlns:a16="http://schemas.microsoft.com/office/drawing/2014/main" id="{29A5375B-5BE2-64FC-7FE2-B0060A311C89}"/>
              </a:ext>
            </a:extLst>
          </p:cNvPr>
          <p:cNvSpPr/>
          <p:nvPr/>
        </p:nvSpPr>
        <p:spPr>
          <a:xfrm>
            <a:off x="5139819" y="879611"/>
            <a:ext cx="345266" cy="280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endParaRPr lang="da-DK" sz="700" dirty="0">
              <a:solidFill>
                <a:schemeClr val="tx1"/>
              </a:solidFill>
              <a:latin typeface="Neue Haas Grotesk Text Pro" panose="020B0504020202020204" pitchFamily="34" charset="77"/>
              <a:cs typeface="Arial"/>
            </a:endParaRP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A30AEC34-CD6C-99F0-8376-A7B0960D2193}"/>
              </a:ext>
            </a:extLst>
          </p:cNvPr>
          <p:cNvGrpSpPr/>
          <p:nvPr/>
        </p:nvGrpSpPr>
        <p:grpSpPr>
          <a:xfrm>
            <a:off x="6372200" y="123478"/>
            <a:ext cx="2232248" cy="2520280"/>
            <a:chOff x="6228184" y="879611"/>
            <a:chExt cx="2232248" cy="2520280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57A69A08-4525-294E-BF84-4E3CC61D8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28184" y="879611"/>
              <a:ext cx="2088232" cy="1601517"/>
            </a:xfrm>
            <a:prstGeom prst="rect">
              <a:avLst/>
            </a:prstGeom>
          </p:spPr>
        </p:pic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A11BFF9B-2266-2F2F-D467-DEC5D232B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28184" y="2658299"/>
              <a:ext cx="2030369" cy="499472"/>
            </a:xfrm>
            <a:prstGeom prst="rect">
              <a:avLst/>
            </a:prstGeom>
          </p:spPr>
        </p:pic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F3AF4EED-F5C0-286C-A753-62080C458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81494" y="2866603"/>
              <a:ext cx="2178938" cy="510779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27567B08-071D-24E8-C0B5-85763DF0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1458"/>
            <a:stretch>
              <a:fillRect/>
            </a:stretch>
          </p:blipFill>
          <p:spPr>
            <a:xfrm>
              <a:off x="8100392" y="2889112"/>
              <a:ext cx="360040" cy="510779"/>
            </a:xfrm>
            <a:prstGeom prst="rect">
              <a:avLst/>
            </a:prstGeom>
          </p:spPr>
        </p:pic>
      </p:grpSp>
      <p:pic>
        <p:nvPicPr>
          <p:cNvPr id="15" name="Billede 14">
            <a:extLst>
              <a:ext uri="{FF2B5EF4-FFF2-40B4-BE49-F238E27FC236}">
                <a16:creationId xmlns:a16="http://schemas.microsoft.com/office/drawing/2014/main" id="{61ACF0EC-9120-573B-DD79-112EAF41FA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105" y="4306540"/>
            <a:ext cx="2004721" cy="677403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6987A318-46B4-074A-544E-6D6ADBC529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3337" y="3211184"/>
            <a:ext cx="2045489" cy="1139440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D53CF0FE-D242-7F2D-2506-27D84C8FC589}"/>
              </a:ext>
            </a:extLst>
          </p:cNvPr>
          <p:cNvSpPr txBox="1"/>
          <p:nvPr/>
        </p:nvSpPr>
        <p:spPr>
          <a:xfrm>
            <a:off x="8406680" y="4237494"/>
            <a:ext cx="70182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a-DK" sz="800" dirty="0">
                <a:solidFill>
                  <a:schemeClr val="accent2">
                    <a:lumMod val="75000"/>
                  </a:schemeClr>
                </a:solidFill>
              </a:rPr>
              <a:t>Ny fra </a:t>
            </a:r>
          </a:p>
          <a:p>
            <a:r>
              <a:rPr lang="da-DK" sz="800" dirty="0">
                <a:solidFill>
                  <a:schemeClr val="accent2">
                    <a:lumMod val="75000"/>
                  </a:schemeClr>
                </a:solidFill>
              </a:rPr>
              <a:t>december </a:t>
            </a:r>
          </a:p>
          <a:p>
            <a:r>
              <a:rPr lang="da-DK" sz="800" dirty="0">
                <a:solidFill>
                  <a:schemeClr val="accent2">
                    <a:lumMod val="75000"/>
                  </a:schemeClr>
                </a:solidFill>
              </a:rPr>
              <a:t>2025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E5BF23D5-3284-B6A7-9FD9-5BF86A59B1E7}"/>
              </a:ext>
            </a:extLst>
          </p:cNvPr>
          <p:cNvCxnSpPr>
            <a:endCxn id="19" idx="1"/>
          </p:cNvCxnSpPr>
          <p:nvPr/>
        </p:nvCxnSpPr>
        <p:spPr bwMode="auto">
          <a:xfrm flipV="1">
            <a:off x="8110289" y="4468327"/>
            <a:ext cx="296391" cy="176914"/>
          </a:xfrm>
          <a:prstGeom prst="line">
            <a:avLst/>
          </a:prstGeom>
          <a:noFill/>
          <a:ln w="9525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Rektangel 21">
            <a:extLst>
              <a:ext uri="{FF2B5EF4-FFF2-40B4-BE49-F238E27FC236}">
                <a16:creationId xmlns:a16="http://schemas.microsoft.com/office/drawing/2014/main" id="{1EAC604B-F13F-EB5C-E6D9-51D9861CFAAF}"/>
              </a:ext>
            </a:extLst>
          </p:cNvPr>
          <p:cNvSpPr/>
          <p:nvPr/>
        </p:nvSpPr>
        <p:spPr>
          <a:xfrm>
            <a:off x="6331432" y="123478"/>
            <a:ext cx="45719" cy="249777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endParaRPr lang="da-DK" sz="1000" dirty="0">
              <a:solidFill>
                <a:schemeClr val="tx1"/>
              </a:solidFill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41EED15-0FFE-502F-782D-1C7414CA5C1F}"/>
              </a:ext>
            </a:extLst>
          </p:cNvPr>
          <p:cNvSpPr/>
          <p:nvPr/>
        </p:nvSpPr>
        <p:spPr>
          <a:xfrm>
            <a:off x="6349310" y="3228709"/>
            <a:ext cx="45719" cy="17060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endParaRPr lang="da-DK" sz="1000" dirty="0">
              <a:solidFill>
                <a:schemeClr val="tx1"/>
              </a:solidFill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4A908EC-38CA-670C-158C-EE79BD79F1D6}"/>
              </a:ext>
            </a:extLst>
          </p:cNvPr>
          <p:cNvSpPr txBox="1"/>
          <p:nvPr/>
        </p:nvSpPr>
        <p:spPr>
          <a:xfrm rot="19689349">
            <a:off x="4331363" y="1728206"/>
            <a:ext cx="2247808" cy="90857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r>
              <a:rPr lang="da-DK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Slide fra KP - dag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F10714B-70B3-9F00-A3D9-435DE73A591B}"/>
              </a:ext>
            </a:extLst>
          </p:cNvPr>
          <p:cNvSpPr/>
          <p:nvPr/>
        </p:nvSpPr>
        <p:spPr>
          <a:xfrm>
            <a:off x="5962641" y="2571750"/>
            <a:ext cx="3104675" cy="295751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043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139DC-D2E1-3543-29D6-66820801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Velkommen til mødet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083DBB-5450-036A-0E82-300D990BE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Praktisk information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8F30779B-9B87-B0BA-E598-39E17C5B3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Praktisk information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1F118B1-EAF2-493C-9147-1E7CD7809AA9}"/>
              </a:ext>
            </a:extLst>
          </p:cNvPr>
          <p:cNvSpPr/>
          <p:nvPr/>
        </p:nvSpPr>
        <p:spPr>
          <a:xfrm>
            <a:off x="6519862" y="1635646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da-DK" sz="800" dirty="0">
                <a:solidFill>
                  <a:schemeClr val="tx1"/>
                </a:solidFill>
                <a:highlight>
                  <a:srgbClr val="111111"/>
                </a:highlight>
                <a:latin typeface="Arial"/>
                <a:cs typeface="Arial"/>
              </a:rPr>
            </a:br>
            <a:endParaRPr lang="da-DK" sz="800" dirty="0">
              <a:solidFill>
                <a:schemeClr val="tx1"/>
              </a:solidFill>
              <a:highlight>
                <a:srgbClr val="111111"/>
              </a:highlight>
              <a:latin typeface="Arial"/>
              <a:cs typeface="Arial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222D2E4-BE8A-4DF9-9F76-A3B694628A7D}"/>
              </a:ext>
            </a:extLst>
          </p:cNvPr>
          <p:cNvSpPr/>
          <p:nvPr/>
        </p:nvSpPr>
        <p:spPr>
          <a:xfrm>
            <a:off x="5148263" y="1635646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da-DK" sz="800" dirty="0">
                <a:solidFill>
                  <a:schemeClr val="tx1"/>
                </a:solidFill>
                <a:highlight>
                  <a:srgbClr val="111111"/>
                </a:highlight>
                <a:latin typeface="Arial"/>
                <a:cs typeface="Arial"/>
              </a:rPr>
            </a:br>
            <a:endParaRPr lang="da-DK" sz="800" dirty="0">
              <a:solidFill>
                <a:schemeClr val="tx1"/>
              </a:solidFill>
              <a:highlight>
                <a:srgbClr val="111111"/>
              </a:highlight>
              <a:latin typeface="Arial"/>
              <a:cs typeface="Arial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79917F8-D357-4E3A-A7E0-B723DA55A843}"/>
              </a:ext>
            </a:extLst>
          </p:cNvPr>
          <p:cNvSpPr/>
          <p:nvPr/>
        </p:nvSpPr>
        <p:spPr>
          <a:xfrm>
            <a:off x="6519862" y="2995592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da-DK" sz="800" dirty="0">
                <a:solidFill>
                  <a:schemeClr val="tx1"/>
                </a:solidFill>
                <a:highlight>
                  <a:srgbClr val="111111"/>
                </a:highlight>
                <a:latin typeface="Arial"/>
                <a:cs typeface="Arial"/>
              </a:rPr>
            </a:br>
            <a:endParaRPr lang="da-DK" sz="800" dirty="0">
              <a:solidFill>
                <a:schemeClr val="tx1"/>
              </a:solidFill>
              <a:highlight>
                <a:srgbClr val="111111"/>
              </a:highlight>
              <a:latin typeface="Arial"/>
              <a:cs typeface="Arial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99BDFE66-56AF-4823-9C0A-8B9B8A916B7E}"/>
              </a:ext>
            </a:extLst>
          </p:cNvPr>
          <p:cNvSpPr/>
          <p:nvPr/>
        </p:nvSpPr>
        <p:spPr>
          <a:xfrm>
            <a:off x="5148263" y="2995592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00" dirty="0">
              <a:solidFill>
                <a:schemeClr val="tx1"/>
              </a:solidFill>
              <a:highlight>
                <a:srgbClr val="111111"/>
              </a:highlight>
              <a:latin typeface="Arial"/>
              <a:cs typeface="Arial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33E1-1227-48F0-995D-602ABA641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5475" y="3285238"/>
            <a:ext cx="596774" cy="59677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67982C6-240C-4FDB-B29E-A33322D85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4780" y="2041660"/>
            <a:ext cx="343429" cy="36698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0E634AD-443E-4E9C-A34D-371E8A4CD1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4431" y="3285238"/>
            <a:ext cx="608707" cy="60870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601D50D-8C03-4798-B3F2-3B0C5EE4D3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50856" y="1927972"/>
            <a:ext cx="603348" cy="6033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1DDEC4E-BA08-4012-9E0B-764A61D3F5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93962" y="2041660"/>
            <a:ext cx="410842" cy="410842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4EBD4F56-4710-4828-B245-FE8743AF4D6D}"/>
              </a:ext>
            </a:extLst>
          </p:cNvPr>
          <p:cNvCxnSpPr/>
          <p:nvPr/>
        </p:nvCxnSpPr>
        <p:spPr bwMode="auto">
          <a:xfrm flipH="1">
            <a:off x="5742263" y="1851670"/>
            <a:ext cx="6521" cy="72008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CEF407C9-EC94-9737-C2C1-0F89D9DF6F85}"/>
              </a:ext>
            </a:extLst>
          </p:cNvPr>
          <p:cNvSpPr txBox="1"/>
          <p:nvPr/>
        </p:nvSpPr>
        <p:spPr>
          <a:xfrm>
            <a:off x="5090160" y="4150072"/>
            <a:ext cx="135636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da-DK" sz="1100" dirty="0"/>
              <a:t>Find optagelsen her: </a:t>
            </a:r>
            <a:r>
              <a:rPr lang="da-DK" sz="1100" dirty="0">
                <a:hlinkClick r:id="rId13"/>
              </a:rPr>
              <a:t>Implementering og videreudvikling</a:t>
            </a:r>
            <a:r>
              <a:rPr lang="da-DK" sz="1100" dirty="0"/>
              <a:t> </a:t>
            </a:r>
          </a:p>
          <a:p>
            <a:pPr indent="0">
              <a:buNone/>
            </a:pPr>
            <a:r>
              <a:rPr lang="da-DK" sz="1100" dirty="0"/>
              <a:t>/ Møder</a:t>
            </a:r>
          </a:p>
        </p:txBody>
      </p:sp>
      <p:pic>
        <p:nvPicPr>
          <p:cNvPr id="8" name="Pladsholder til billede 7" descr="Et billede, der indeholder kontorartikler, indendørs, skrivebord, computer&#10;&#10;Indhold genereret af kunstig intelligens kan være forkert.">
            <a:extLst>
              <a:ext uri="{FF2B5EF4-FFF2-40B4-BE49-F238E27FC236}">
                <a16:creationId xmlns:a16="http://schemas.microsoft.com/office/drawing/2014/main" id="{46454B62-6725-F14F-BB5F-9195A93D6A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255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ED484-85B1-38EB-1770-07D30802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32426"/>
            <a:ext cx="6119911" cy="792088"/>
          </a:xfrm>
        </p:spPr>
        <p:txBody>
          <a:bodyPr/>
          <a:lstStyle/>
          <a:p>
            <a:r>
              <a:rPr lang="da-DK" dirty="0"/>
              <a:t>Release og KLIK-opgaver</a:t>
            </a:r>
            <a:br>
              <a:rPr lang="da-DK" dirty="0"/>
            </a:br>
            <a:r>
              <a:rPr lang="en-US" dirty="0">
                <a:solidFill>
                  <a:schemeClr val="tx2"/>
                </a:solidFill>
              </a:rPr>
              <a:t>KP release 5.7 – 10.12 2025</a:t>
            </a: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63B4DD-9080-6A8E-3A7B-35E65FC530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/>
          <a:lstStyle/>
          <a:p>
            <a:r>
              <a:rPr lang="da-DK" dirty="0"/>
              <a:t>Version 2 / November 2025 – Ændringer er markeret med </a:t>
            </a:r>
            <a:r>
              <a:rPr lang="da-DK" dirty="0">
                <a:highlight>
                  <a:srgbClr val="FFFF00"/>
                </a:highlight>
              </a:rPr>
              <a:t>gul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3B4AE07-D581-A44A-46A4-4942DCB3FA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E4CE6D-0B71-E11B-8C3B-0589D5120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96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9BC05-8939-3E82-A9D9-B59F1B6D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33705"/>
            <a:ext cx="8207375" cy="647973"/>
          </a:xfrm>
        </p:spPr>
        <p:txBody>
          <a:bodyPr/>
          <a:lstStyle/>
          <a:p>
            <a:r>
              <a:rPr lang="da-DK" dirty="0"/>
              <a:t>Ny funktionalitet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DFBDA0-98DC-3006-41E6-886D4BE2B5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218078"/>
            <a:ext cx="4103687" cy="144190"/>
          </a:xfrm>
        </p:spPr>
        <p:txBody>
          <a:bodyPr/>
          <a:lstStyle/>
          <a:p>
            <a:r>
              <a:rPr lang="da-DK" dirty="0"/>
              <a:t>Release 5.7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92B46C9-68E8-9396-93D6-8EE541BB0B77}"/>
              </a:ext>
            </a:extLst>
          </p:cNvPr>
          <p:cNvGraphicFramePr>
            <a:graphicFrameLocks noGrp="1"/>
          </p:cNvGraphicFramePr>
          <p:nvPr/>
        </p:nvGraphicFramePr>
        <p:xfrm>
          <a:off x="188944" y="887477"/>
          <a:ext cx="8766111" cy="4083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963">
                  <a:extLst>
                    <a:ext uri="{9D8B030D-6E8A-4147-A177-3AD203B41FA5}">
                      <a16:colId xmlns:a16="http://schemas.microsoft.com/office/drawing/2014/main" val="1814523858"/>
                    </a:ext>
                  </a:extLst>
                </a:gridCol>
                <a:gridCol w="3594788">
                  <a:extLst>
                    <a:ext uri="{9D8B030D-6E8A-4147-A177-3AD203B41FA5}">
                      <a16:colId xmlns:a16="http://schemas.microsoft.com/office/drawing/2014/main" val="413868683"/>
                    </a:ext>
                  </a:extLst>
                </a:gridCol>
                <a:gridCol w="3427360">
                  <a:extLst>
                    <a:ext uri="{9D8B030D-6E8A-4147-A177-3AD203B41FA5}">
                      <a16:colId xmlns:a16="http://schemas.microsoft.com/office/drawing/2014/main" val="3305768092"/>
                    </a:ext>
                  </a:extLst>
                </a:gridCol>
              </a:tblGrid>
              <a:tr h="303706">
                <a:tc>
                  <a:txBody>
                    <a:bodyPr/>
                    <a:lstStyle/>
                    <a:p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Beskrivende titel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Beskrivelse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490807"/>
                  </a:ext>
                </a:extLst>
              </a:tr>
              <a:tr h="303706">
                <a:tc>
                  <a:txBody>
                    <a:bodyPr/>
                    <a:lstStyle/>
                    <a:p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Sagsvælger viser som udgangspunkt kun aktive sager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Hidtil har KP både vist aktive og passive sager i </a:t>
                      </a:r>
                      <a:r>
                        <a:rPr lang="da-DK" sz="1000" dirty="0" err="1">
                          <a:latin typeface="Neue Haas Grotesk Text Pro" panose="020B0504020202020204" pitchFamily="34" charset="0"/>
                        </a:rPr>
                        <a:t>rullelisten</a:t>
                      </a: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, når du skal vælge sag i en proces.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Med denne ændring vil KP alene vise aktive sager i </a:t>
                      </a:r>
                      <a:r>
                        <a:rPr lang="da-DK" sz="1000" dirty="0" err="1">
                          <a:latin typeface="Neue Haas Grotesk Text Pro" panose="020B0504020202020204" pitchFamily="34" charset="0"/>
                        </a:rPr>
                        <a:t>rullelisten</a:t>
                      </a: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 for alle de sagsvælgere, hvor du alene kan vælge én sag. Du kan vælge, at du også vil se de passive sager, ved at sætte et flueben i en boks nær ved </a:t>
                      </a:r>
                      <a:r>
                        <a:rPr lang="da-DK" sz="1000" dirty="0" err="1">
                          <a:latin typeface="Neue Haas Grotesk Text Pro" panose="020B0504020202020204" pitchFamily="34" charset="0"/>
                        </a:rPr>
                        <a:t>rullelisten</a:t>
                      </a: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Med ændringen vil </a:t>
                      </a:r>
                      <a:r>
                        <a:rPr lang="da-DK" sz="1000" dirty="0" err="1">
                          <a:latin typeface="Neue Haas Grotesk Text Pro" panose="020B0504020202020204" pitchFamily="34" charset="0"/>
                        </a:rPr>
                        <a:t>rullelisten</a:t>
                      </a: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 til valg af sag blive kortere, og det bliver lettere at finde den relevante aktive sag. 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Ændringen slår igennem for følgende processer: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Behandl </a:t>
                      </a:r>
                      <a:r>
                        <a:rPr lang="da-DK" sz="1000" dirty="0" err="1">
                          <a:latin typeface="Neue Haas Grotesk Text Pro" panose="020B0504020202020204" pitchFamily="34" charset="0"/>
                        </a:rPr>
                        <a:t>eFaktura</a:t>
                      </a:r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Kopiering af journalnotat eller dokument til ny sag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Opret træk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Opret opfølgningsopgave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Ret bevilling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Ret planlagt træk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Ret planlagt udbetaling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Rådighedsberegning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Stop sag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Tilføj ydelse til bevilling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2391567"/>
                  </a:ext>
                </a:extLst>
              </a:tr>
              <a:tr h="303706">
                <a:tc>
                  <a:txBody>
                    <a:bodyPr/>
                    <a:lstStyle/>
                    <a:p>
                      <a:r>
                        <a:rPr lang="da-DK" sz="1000" strike="sngStrike" dirty="0">
                          <a:highlight>
                            <a:srgbClr val="FFFF00"/>
                          </a:highlight>
                          <a:latin typeface="Neue Haas Grotesk Text Pro" panose="020B0504020202020204" pitchFamily="34" charset="0"/>
                        </a:rPr>
                        <a:t>”Ja” prævalgt til automatisk sagsbehandling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trike="sngStrike" dirty="0">
                          <a:highlight>
                            <a:srgbClr val="FFFF00"/>
                          </a:highlight>
                          <a:latin typeface="Neue Haas Grotesk Text Pro" panose="020B0504020202020204" pitchFamily="34" charset="0"/>
                        </a:rPr>
                        <a:t>Hvis I har slået automatisk sagsbehandling til i KPs systemadministration, vil den relaterede proces også prævælge ”Ja” til at køre processen automatisk. Det gælder automatisk sagsbehandling af helbredstillægskort, udvidet helbredstillæg (</a:t>
                      </a:r>
                      <a:r>
                        <a:rPr lang="da-DK" sz="1000" strike="sngStrike" dirty="0" err="1">
                          <a:highlight>
                            <a:srgbClr val="FFFF00"/>
                          </a:highlight>
                          <a:latin typeface="Neue Haas Grotesk Text Pro" panose="020B0504020202020204" pitchFamily="34" charset="0"/>
                        </a:rPr>
                        <a:t>fodbehandling</a:t>
                      </a:r>
                      <a:r>
                        <a:rPr lang="da-DK" sz="1000" strike="sngStrike" dirty="0">
                          <a:highlight>
                            <a:srgbClr val="FFFF00"/>
                          </a:highlight>
                          <a:latin typeface="Neue Haas Grotesk Text Pro" panose="020B0504020202020204" pitchFamily="34" charset="0"/>
                        </a:rPr>
                        <a:t>, tandproteser og briller) og personligt tillæg.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strike="sngStrike" dirty="0">
                        <a:highlight>
                          <a:srgbClr val="FFFF00"/>
                        </a:highlight>
                        <a:latin typeface="Neue Haas Grotesk Text Pro" panose="020B05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trike="sngStrike" dirty="0">
                          <a:highlight>
                            <a:srgbClr val="FFFF00"/>
                          </a:highlight>
                          <a:latin typeface="Neue Haas Grotesk Text Pro" panose="020B0504020202020204" pitchFamily="34" charset="0"/>
                        </a:rPr>
                        <a:t>Formålet er at mindske antal klik, da størstedelen af sagsbehandlerne tilvælger automatikken, når den er slået til i systemadministrationen. Samtidig giver det sammenhæng mellem systemopsætningen og udgangspunktet for sagsbehandlingen.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91515"/>
                  </a:ext>
                </a:extLst>
              </a:tr>
              <a:tr h="303706">
                <a:tc>
                  <a:txBody>
                    <a:bodyPr/>
                    <a:lstStyle/>
                    <a:p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Bilag til </a:t>
                      </a:r>
                      <a:r>
                        <a:rPr lang="da-DK" sz="1000" dirty="0" err="1">
                          <a:latin typeface="Neue Haas Grotesk Text Pro" panose="020B0504020202020204" pitchFamily="34" charset="0"/>
                        </a:rPr>
                        <a:t>eFaktura</a:t>
                      </a: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 kan tilgås fra KP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Tidligere kunne du alene se bilag til </a:t>
                      </a:r>
                      <a:r>
                        <a:rPr lang="da-DK" sz="1000" dirty="0" err="1">
                          <a:latin typeface="Neue Haas Grotesk Text Pro" panose="020B0504020202020204" pitchFamily="34" charset="0"/>
                        </a:rPr>
                        <a:t>eFaktura</a:t>
                      </a: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 i din kommunes økonomisystem. Med denne ændring kan du se bilagene direkte fra ”Behandl </a:t>
                      </a:r>
                      <a:r>
                        <a:rPr lang="da-DK" sz="1000" dirty="0" err="1">
                          <a:latin typeface="Neue Haas Grotesk Text Pro" panose="020B0504020202020204" pitchFamily="34" charset="0"/>
                        </a:rPr>
                        <a:t>eFaktura</a:t>
                      </a: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” opgaven i KP.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En </a:t>
                      </a:r>
                      <a:r>
                        <a:rPr lang="da-DK" sz="1000" dirty="0" err="1">
                          <a:latin typeface="Neue Haas Grotesk Text Pro" panose="020B0504020202020204" pitchFamily="34" charset="0"/>
                        </a:rPr>
                        <a:t>eFakturas</a:t>
                      </a: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 bilag kan være relevante for at vurdere, om fakturaen skal godkendes. Med ændringen bliver det let at tilgå bilagene ifm. behandlingen af den enkelte </a:t>
                      </a:r>
                      <a:r>
                        <a:rPr lang="da-DK" sz="1000" dirty="0" err="1">
                          <a:latin typeface="Neue Haas Grotesk Text Pro" panose="020B0504020202020204" pitchFamily="34" charset="0"/>
                        </a:rPr>
                        <a:t>eFaktura</a:t>
                      </a: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, og de kan senere genfindes på opgaven ved behov.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898336"/>
                  </a:ext>
                </a:extLst>
              </a:tr>
            </a:tbl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E3313A4D-5EC4-439A-D417-2261EF83ED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40" y="3621123"/>
            <a:ext cx="1648842" cy="41366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DACD400-4F31-B2C3-8C02-1A77AD93E72C}"/>
              </a:ext>
            </a:extLst>
          </p:cNvPr>
          <p:cNvSpPr txBox="1"/>
          <p:nvPr/>
        </p:nvSpPr>
        <p:spPr>
          <a:xfrm>
            <a:off x="6493795" y="3336521"/>
            <a:ext cx="2461260" cy="56920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da-DK" sz="1400" dirty="0">
                <a:highlight>
                  <a:srgbClr val="FFFF00"/>
                </a:highlight>
                <a:latin typeface="Helvetica" pitchFamily="2" charset="0"/>
                <a:cs typeface="Arial"/>
              </a:rPr>
              <a:t>Forventes alligevel ikke at komme med i denne release</a:t>
            </a:r>
          </a:p>
        </p:txBody>
      </p:sp>
    </p:spTree>
    <p:extLst>
      <p:ext uri="{BB962C8B-B14F-4D97-AF65-F5344CB8AC3E}">
        <p14:creationId xmlns:p14="http://schemas.microsoft.com/office/powerpoint/2010/main" val="112729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4E0BD-348D-9028-E46B-A51BB618C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35814-3A2A-41B3-F613-45555436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33705"/>
            <a:ext cx="8207375" cy="647973"/>
          </a:xfrm>
        </p:spPr>
        <p:txBody>
          <a:bodyPr/>
          <a:lstStyle/>
          <a:p>
            <a:r>
              <a:rPr lang="da-DK" dirty="0"/>
              <a:t>Ny funktionalitet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A97FBF-6AE0-781D-2996-91463328F7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218078"/>
            <a:ext cx="4103687" cy="144190"/>
          </a:xfrm>
        </p:spPr>
        <p:txBody>
          <a:bodyPr/>
          <a:lstStyle/>
          <a:p>
            <a:r>
              <a:rPr lang="da-DK" dirty="0"/>
              <a:t>Release 5.7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8534D066-4772-C8A2-6433-BD0FAC14D60E}"/>
              </a:ext>
            </a:extLst>
          </p:cNvPr>
          <p:cNvGraphicFramePr>
            <a:graphicFrameLocks noGrp="1"/>
          </p:cNvGraphicFramePr>
          <p:nvPr/>
        </p:nvGraphicFramePr>
        <p:xfrm>
          <a:off x="188944" y="975095"/>
          <a:ext cx="8766111" cy="362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963">
                  <a:extLst>
                    <a:ext uri="{9D8B030D-6E8A-4147-A177-3AD203B41FA5}">
                      <a16:colId xmlns:a16="http://schemas.microsoft.com/office/drawing/2014/main" val="1814523858"/>
                    </a:ext>
                  </a:extLst>
                </a:gridCol>
                <a:gridCol w="7022148">
                  <a:extLst>
                    <a:ext uri="{9D8B030D-6E8A-4147-A177-3AD203B41FA5}">
                      <a16:colId xmlns:a16="http://schemas.microsoft.com/office/drawing/2014/main" val="413868683"/>
                    </a:ext>
                  </a:extLst>
                </a:gridCol>
              </a:tblGrid>
              <a:tr h="303706">
                <a:tc>
                  <a:txBody>
                    <a:bodyPr/>
                    <a:lstStyle/>
                    <a:p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Beskrivende titel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Beskrivelse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490807"/>
                  </a:ext>
                </a:extLst>
              </a:tr>
              <a:tr h="303706">
                <a:tc>
                  <a:txBody>
                    <a:bodyPr/>
                    <a:lstStyle/>
                    <a:p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KP udstiller alle førtidspensionssager i finansieringsrapporten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Hidtil har KP ikke vist alle din kommunes førtidspensionssager i finansieringsrapporten. Det gælder de sager, som er tilkendt efter d. 1.7 2014, hvor I er finansieringskommune, men ikke bopælskommune. Årsagen er, at disse sager ikke bliver afregnet i KP, og der derfor ikke er flyttet data imellem bopælskommune og finansieringskommune.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Med denne ændring vil kan du få et samlet overblik over førtidspensionssager i finansieringsrapporten. Det afregnede beløb vil dog ikke fremgå af finansieringsrapporten, da dette alene er kendt i løsningen ”Ydelsesrefusion”. En integration til Ydelsesrefusion, som kan levere det afregnede beløb, vil kræve en større ændring og omkostning.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085344"/>
                  </a:ext>
                </a:extLst>
              </a:tr>
              <a:tr h="303706">
                <a:tc>
                  <a:txBody>
                    <a:bodyPr/>
                    <a:lstStyle/>
                    <a:p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Opfølgningsopgave om ny formue ifm. ansøgning om udvidet helbredstillæg og ifm. automatisk sagsbehandling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Tidligere fik I ikke nogen opfølgningsopgave, når der opgøres en ny formue på borger, som er i en bevillingsproces af udvidet helbredstillæg. Med denne ændring vil I begynde at modtage opfølgningsopgaver om ny formue - præcis som du kender det i dag med helbredstillægskortet. Formålet er, at det kan afkorte sagsbehandlingstiden og at du ikke behøver ”huskesedler” udenfor KP, hvis du har haft den praksis.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Der indføres desuden en ændring, så I </a:t>
                      </a:r>
                      <a:r>
                        <a:rPr lang="da-DK" sz="1000" i="1" dirty="0">
                          <a:latin typeface="Neue Haas Grotesk Text Pro" panose="020B0504020202020204" pitchFamily="34" charset="0"/>
                        </a:rPr>
                        <a:t>ikke </a:t>
                      </a: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modtager opfølgningsopgaven – hverken ved bevilling af helbredstillægskort eller udvidet helbredstillæg – hvis sagen behandles automatisk af KP. Denne ændring er foretaget, da I ikke skal bruge opfølgningsopgaven, når KP behandler sagen automatisk.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877405"/>
                  </a:ext>
                </a:extLst>
              </a:tr>
              <a:tr h="303706">
                <a:tc>
                  <a:txBody>
                    <a:bodyPr/>
                    <a:lstStyle/>
                    <a:p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Opfølgningsopgave gives alene til ny finansieringskommune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Opfølgningsopgaver ved skift af finansieringsansvar gives alene til den nye finansieringskommune.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Årsagen er, at den gamle finansieringskommune ikke skal handle på skiftet.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91567"/>
                  </a:ext>
                </a:extLst>
              </a:tr>
              <a:tr h="303706">
                <a:tc>
                  <a:txBody>
                    <a:bodyPr/>
                    <a:lstStyle/>
                    <a:p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Teknisk opdatering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KP opdateres til at benytte Memo 1.2 ifm. digital post (</a:t>
                      </a:r>
                      <a:r>
                        <a:rPr lang="da-DK" sz="1000" dirty="0" err="1">
                          <a:latin typeface="Neue Haas Grotesk Text Pro" panose="020B0504020202020204" pitchFamily="34" charset="0"/>
                        </a:rPr>
                        <a:t>NgDP</a:t>
                      </a:r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). Dette ændrer ikke den oplevede funktionalitet i KP.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307059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841E50B8-905A-78E7-13CA-A3F1BECE963A}"/>
              </a:ext>
            </a:extLst>
          </p:cNvPr>
          <p:cNvSpPr txBox="1"/>
          <p:nvPr/>
        </p:nvSpPr>
        <p:spPr>
          <a:xfrm>
            <a:off x="188944" y="1802353"/>
            <a:ext cx="1740145" cy="57508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da-DK" sz="800" b="1" dirty="0">
                <a:latin typeface="Neue Haas Grotesk Text Pro" panose="020B0504020202020204" pitchFamily="34" charset="0"/>
              </a:rPr>
              <a:t>Du skal være opmærksom på</a:t>
            </a:r>
            <a:r>
              <a:rPr lang="da-DK" sz="800" dirty="0">
                <a:latin typeface="Neue Haas Grotesk Text Pro" panose="020B0504020202020204" pitchFamily="34" charset="0"/>
              </a:rPr>
              <a:t>, at denne ændring kommer med en ”patch release” på et tidspunkt tæt ved release 5.7.</a:t>
            </a:r>
            <a:endParaRPr lang="da-DK" sz="800" dirty="0">
              <a:latin typeface="Helvetica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30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9BC05-8939-3E82-A9D9-B59F1B6D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KLIK-opgaver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DFBDA0-98DC-3006-41E6-886D4BE2B5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Release 5.7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5B2B2E57-2470-C370-B65E-826A7184DD67}"/>
              </a:ext>
            </a:extLst>
          </p:cNvPr>
          <p:cNvGraphicFramePr>
            <a:graphicFrameLocks/>
          </p:cNvGraphicFramePr>
          <p:nvPr/>
        </p:nvGraphicFramePr>
        <p:xfrm>
          <a:off x="200212" y="1275035"/>
          <a:ext cx="8101486" cy="809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0548">
                  <a:extLst>
                    <a:ext uri="{9D8B030D-6E8A-4147-A177-3AD203B41FA5}">
                      <a16:colId xmlns:a16="http://schemas.microsoft.com/office/drawing/2014/main" val="1916773651"/>
                    </a:ext>
                  </a:extLst>
                </a:gridCol>
                <a:gridCol w="1008774">
                  <a:extLst>
                    <a:ext uri="{9D8B030D-6E8A-4147-A177-3AD203B41FA5}">
                      <a16:colId xmlns:a16="http://schemas.microsoft.com/office/drawing/2014/main" val="345691494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467101803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3926621111"/>
                    </a:ext>
                  </a:extLst>
                </a:gridCol>
              </a:tblGrid>
              <a:tr h="291126">
                <a:tc>
                  <a:txBody>
                    <a:bodyPr/>
                    <a:lstStyle/>
                    <a:p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KLIK-opgave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000" dirty="0">
                          <a:latin typeface="Neue Haas Grotesk Text Pro" panose="020B0504020202020204" pitchFamily="34" charset="0"/>
                        </a:rPr>
                        <a:t>Prioritet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sz="1000" dirty="0">
                        <a:solidFill>
                          <a:schemeClr val="bg1"/>
                        </a:solidFill>
                        <a:latin typeface="Neue Haas Grotesk Text Pro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sz="1000" dirty="0">
                        <a:solidFill>
                          <a:schemeClr val="bg1"/>
                        </a:solidFill>
                        <a:latin typeface="Neue Haas Grotesk Text Pro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558813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l"/>
                      <a:r>
                        <a:rPr lang="da-DK" sz="1000" u="none" dirty="0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0"/>
                          <a:ea typeface="Calibri" panose="020F0502020204030204" pitchFamily="34" charset="0"/>
                        </a:rPr>
                        <a:t>…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273339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da-DK" sz="1000" dirty="0">
                        <a:latin typeface="Neue Haas Grotesk Text Pro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041940"/>
                  </a:ext>
                </a:extLst>
              </a:tr>
            </a:tbl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EE45ED7A-CAE6-3BF2-9BBA-15E17DD0820B}"/>
              </a:ext>
            </a:extLst>
          </p:cNvPr>
          <p:cNvSpPr txBox="1"/>
          <p:nvPr/>
        </p:nvSpPr>
        <p:spPr>
          <a:xfrm>
            <a:off x="737419" y="1994445"/>
            <a:ext cx="3144356" cy="28860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da-DK" sz="1100" dirty="0">
                <a:latin typeface="Helvetica" pitchFamily="2" charset="0"/>
                <a:cs typeface="Arial"/>
              </a:rPr>
              <a:t>Der er ingen KLIK-opgaver relateret release 5.7</a:t>
            </a:r>
          </a:p>
        </p:txBody>
      </p:sp>
    </p:spTree>
    <p:extLst>
      <p:ext uri="{BB962C8B-B14F-4D97-AF65-F5344CB8AC3E}">
        <p14:creationId xmlns:p14="http://schemas.microsoft.com/office/powerpoint/2010/main" val="456385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8C67E-2E4D-F240-8F66-516AA4F3B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Et billede, der indeholder udendørs, natur, sne, Gletsjerlandskab&#10;&#10;AI-genereret indhold kan være ukorrekt.">
            <a:extLst>
              <a:ext uri="{FF2B5EF4-FFF2-40B4-BE49-F238E27FC236}">
                <a16:creationId xmlns:a16="http://schemas.microsoft.com/office/drawing/2014/main" id="{738119A8-5F52-D347-018E-FA40677202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2A4A191-0D3F-8B96-91D1-68D10E8D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294868"/>
            <a:ext cx="5904656" cy="841796"/>
          </a:xfrm>
        </p:spPr>
        <p:txBody>
          <a:bodyPr/>
          <a:lstStyle/>
          <a:p>
            <a:r>
              <a:rPr lang="da-DK" dirty="0"/>
              <a:t>Spørgsmål?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/>
              <a:t>Input?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C58D20D-8180-8244-21D1-D85CDB36CE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9991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4764CA-8623-DF06-3879-9A53A18B1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F6E57-3DB2-85F0-187F-094D553C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Emne 2: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6D0D5E-54A3-6444-565A-B25BE77425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EB872B6-F98F-740B-7B1D-4BB96974FDED}"/>
              </a:ext>
            </a:extLst>
          </p:cNvPr>
          <p:cNvSpPr txBox="1"/>
          <p:nvPr/>
        </p:nvSpPr>
        <p:spPr>
          <a:xfrm>
            <a:off x="4244340" y="967740"/>
            <a:ext cx="2506980" cy="7658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/>
            <a:r>
              <a:rPr lang="da-DK" sz="4400" dirty="0">
                <a:highlight>
                  <a:srgbClr val="FFFF00"/>
                </a:highlight>
                <a:latin typeface="Helvetica" pitchFamily="2" charset="0"/>
                <a:cs typeface="Arial"/>
              </a:rPr>
              <a:t>UDKAST</a:t>
            </a:r>
          </a:p>
        </p:txBody>
      </p:sp>
    </p:spTree>
    <p:extLst>
      <p:ext uri="{BB962C8B-B14F-4D97-AF65-F5344CB8AC3E}">
        <p14:creationId xmlns:p14="http://schemas.microsoft.com/office/powerpoint/2010/main" val="1573027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C776F05-9688-A3BC-242A-57D6556B2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 descr="Et billede, der indeholder græs, plante, blomst, udendørs&#10;&#10;AI-genereret indhold kan være ukorrekt.">
            <a:extLst>
              <a:ext uri="{FF2B5EF4-FFF2-40B4-BE49-F238E27FC236}">
                <a16:creationId xmlns:a16="http://schemas.microsoft.com/office/drawing/2014/main" id="{8DEE487B-C1B2-0DE4-582D-F3C020E602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7C272EC-DE5C-0DBE-4644-C10287A4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294868"/>
            <a:ext cx="5904656" cy="841796"/>
          </a:xfrm>
        </p:spPr>
        <p:txBody>
          <a:bodyPr/>
          <a:lstStyle/>
          <a:p>
            <a:r>
              <a:rPr lang="da-DK" dirty="0"/>
              <a:t>Spørgsmål?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/>
              <a:t>Input?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4D1CC45-8067-F20F-405B-1FE74F20E4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639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B1DD514-0257-4B90-DAA3-2779E3A9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Et billede, der indeholder udendørs, sky, vand, sø&#10;&#10;Automatisk genereret beskrivelse">
            <a:extLst>
              <a:ext uri="{FF2B5EF4-FFF2-40B4-BE49-F238E27FC236}">
                <a16:creationId xmlns:a16="http://schemas.microsoft.com/office/drawing/2014/main" id="{6322E9AA-EB5D-43E1-D1B2-209B2BBC75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E0D9C7D-1A86-FF42-670B-1FAD229C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294868"/>
            <a:ext cx="5904656" cy="841796"/>
          </a:xfrm>
        </p:spPr>
        <p:txBody>
          <a:bodyPr/>
          <a:lstStyle/>
          <a:p>
            <a:r>
              <a:rPr lang="da-DK" dirty="0"/>
              <a:t>Spørgsmål?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/>
              <a:t>Input?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A879E8F-DD4D-5428-4124-DFEA982F61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3164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E626C-E03D-8720-803F-E30ED516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Hvornår ses vi igen?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139BBB-F557-4ED9-9DA3-E032C38DD9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476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C22AB-8EF0-811E-FC2B-23F64007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Hvornår ses vi igen?</a:t>
            </a:r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C735DB4A-0B27-52EC-8610-E77061024D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79235C-C2FC-75A3-564E-99FD2B961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71450" indent="-171450"/>
            <a:r>
              <a:rPr lang="da-DK" dirty="0"/>
              <a:t>Næste spørgetime: Forventes afholdt i uge 5</a:t>
            </a:r>
          </a:p>
          <a:p>
            <a:pPr marL="423450" lvl="1" indent="-171450"/>
            <a:r>
              <a:rPr lang="da-DK" dirty="0"/>
              <a:t>Emnespørgetime: Breve i KP (opfølgning på KP-dagene)</a:t>
            </a:r>
          </a:p>
          <a:p>
            <a:pPr marL="423450" lvl="1" indent="-171450"/>
            <a:r>
              <a:rPr lang="da-DK" dirty="0"/>
              <a:t>Har du forslag til emne/målgruppe, som kan være udgangspunkt for en kommende emnespørgetime? Skriv til </a:t>
            </a:r>
            <a:r>
              <a:rPr lang="da-DK" dirty="0">
                <a:hlinkClick r:id="rId3"/>
              </a:rPr>
              <a:t>KP@kombit.dk</a:t>
            </a:r>
            <a:r>
              <a:rPr lang="da-DK" dirty="0"/>
              <a:t>! </a:t>
            </a:r>
          </a:p>
          <a:p>
            <a:pPr marL="171450" indent="-171450"/>
            <a:r>
              <a:rPr lang="da-DK" dirty="0"/>
              <a:t>Næste statusmøde: 22. januar (uge 4)</a:t>
            </a:r>
          </a:p>
          <a:p>
            <a:pPr marL="423450" lvl="1" indent="-171450"/>
            <a:r>
              <a:rPr lang="da-DK" dirty="0"/>
              <a:t>Har du forslag til emner, vi skal tage med? Skriv til </a:t>
            </a:r>
            <a:r>
              <a:rPr lang="da-DK" dirty="0">
                <a:hlinkClick r:id="rId3"/>
              </a:rPr>
              <a:t>KP@kombit.dk</a:t>
            </a:r>
            <a:r>
              <a:rPr lang="da-DK" dirty="0"/>
              <a:t>! </a:t>
            </a:r>
          </a:p>
          <a:p>
            <a:pPr indent="0">
              <a:buNone/>
            </a:pP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F712374-B1F6-BBA6-7EEC-5B3F4214B9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7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00741-FABE-4D8D-2A78-38D00C48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KOMBITs</a:t>
            </a:r>
            <a:r>
              <a:rPr lang="da-DK" dirty="0"/>
              <a:t> KP-team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24373E-7523-FB2B-BFAC-819DD299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429" y="1318407"/>
            <a:ext cx="12858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6E64833-4DF1-81FA-4ABE-8018612D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827" y="3367910"/>
            <a:ext cx="947728" cy="10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D795E2C-0E70-0C42-31D1-2FF4105F7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24" y="1318408"/>
            <a:ext cx="12858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469EA39E-8F8C-C0FD-22C3-081038A18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897" y="3367910"/>
            <a:ext cx="947728" cy="10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3FCE4D04-D26A-A846-58DB-E5BFA72262A5}"/>
              </a:ext>
            </a:extLst>
          </p:cNvPr>
          <p:cNvSpPr txBox="1">
            <a:spLocks/>
          </p:cNvSpPr>
          <p:nvPr/>
        </p:nvSpPr>
        <p:spPr>
          <a:xfrm>
            <a:off x="575363" y="2714182"/>
            <a:ext cx="1285875" cy="230817"/>
          </a:xfrm>
          <a:prstGeom prst="rect">
            <a:avLst/>
          </a:prstGeom>
        </p:spPr>
        <p:txBody>
          <a:bodyPr/>
          <a:lstStyle>
            <a:lvl1pPr marL="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2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0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9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9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da-DK" dirty="0"/>
              <a:t>Produktleder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BB1D5128-02D0-B3A4-1475-633C977D757B}"/>
              </a:ext>
            </a:extLst>
          </p:cNvPr>
          <p:cNvSpPr txBox="1">
            <a:spLocks/>
          </p:cNvSpPr>
          <p:nvPr/>
        </p:nvSpPr>
        <p:spPr>
          <a:xfrm>
            <a:off x="2190086" y="2714182"/>
            <a:ext cx="2925218" cy="281266"/>
          </a:xfrm>
          <a:prstGeom prst="rect">
            <a:avLst/>
          </a:prstGeom>
        </p:spPr>
        <p:txBody>
          <a:bodyPr/>
          <a:lstStyle>
            <a:lvl1pPr marL="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2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0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9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9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da-DK" dirty="0"/>
              <a:t>Forretningskonsulenter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C6338520-A912-1264-8A9F-63725223B6F5}"/>
              </a:ext>
            </a:extLst>
          </p:cNvPr>
          <p:cNvSpPr txBox="1">
            <a:spLocks/>
          </p:cNvSpPr>
          <p:nvPr/>
        </p:nvSpPr>
        <p:spPr>
          <a:xfrm>
            <a:off x="575363" y="4427044"/>
            <a:ext cx="1045332" cy="230817"/>
          </a:xfrm>
          <a:prstGeom prst="rect">
            <a:avLst/>
          </a:prstGeom>
        </p:spPr>
        <p:txBody>
          <a:bodyPr/>
          <a:lstStyle>
            <a:lvl1pPr marL="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2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0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9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9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da-DK" sz="900" dirty="0"/>
              <a:t>Drift</a:t>
            </a:r>
            <a:endParaRPr lang="da-DK" dirty="0"/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D84D3C68-6667-46D6-A3A4-1602EE2DFEDB}"/>
              </a:ext>
            </a:extLst>
          </p:cNvPr>
          <p:cNvSpPr txBox="1">
            <a:spLocks/>
          </p:cNvSpPr>
          <p:nvPr/>
        </p:nvSpPr>
        <p:spPr>
          <a:xfrm>
            <a:off x="1922095" y="4427045"/>
            <a:ext cx="1045332" cy="230817"/>
          </a:xfrm>
          <a:prstGeom prst="rect">
            <a:avLst/>
          </a:prstGeom>
        </p:spPr>
        <p:txBody>
          <a:bodyPr/>
          <a:lstStyle>
            <a:lvl1pPr marL="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2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0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9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9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da-DK" sz="900" dirty="0"/>
              <a:t>Kommunikation</a:t>
            </a:r>
            <a:endParaRPr lang="da-DK" dirty="0"/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8BA14BD9-3EA4-881F-5590-CEBCF8C3C115}"/>
              </a:ext>
            </a:extLst>
          </p:cNvPr>
          <p:cNvSpPr txBox="1">
            <a:spLocks/>
          </p:cNvSpPr>
          <p:nvPr/>
        </p:nvSpPr>
        <p:spPr>
          <a:xfrm>
            <a:off x="3220025" y="4427046"/>
            <a:ext cx="1045332" cy="230817"/>
          </a:xfrm>
          <a:prstGeom prst="rect">
            <a:avLst/>
          </a:prstGeom>
        </p:spPr>
        <p:txBody>
          <a:bodyPr/>
          <a:lstStyle>
            <a:lvl1pPr marL="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2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0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9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9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da-DK" sz="900" dirty="0"/>
              <a:t>Implementering</a:t>
            </a:r>
            <a:endParaRPr lang="da-DK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79270588-0234-0E7D-6C7C-09F7A15CE392}"/>
              </a:ext>
            </a:extLst>
          </p:cNvPr>
          <p:cNvSpPr txBox="1">
            <a:spLocks/>
          </p:cNvSpPr>
          <p:nvPr/>
        </p:nvSpPr>
        <p:spPr>
          <a:xfrm>
            <a:off x="5682955" y="2739406"/>
            <a:ext cx="1045332" cy="230817"/>
          </a:xfrm>
          <a:prstGeom prst="rect">
            <a:avLst/>
          </a:prstGeom>
        </p:spPr>
        <p:txBody>
          <a:bodyPr/>
          <a:lstStyle>
            <a:lvl1pPr marL="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2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0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9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9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da-DK" dirty="0"/>
              <a:t>Arkitektur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77D454C-8B7E-C6DE-95C7-A33CCFC0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61" y="3362146"/>
            <a:ext cx="1037735" cy="10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EA8271C-5333-B77D-15AC-E304F41546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830" y="1318406"/>
            <a:ext cx="1400175" cy="1400175"/>
          </a:xfrm>
          <a:prstGeom prst="rect">
            <a:avLst/>
          </a:prstGeom>
        </p:spPr>
      </p:pic>
      <p:pic>
        <p:nvPicPr>
          <p:cNvPr id="9" name="Billede 8" descr="Et billede, der indeholder Ansigt, person, menneske, tøj&#10;&#10;Automatisk genereret beskrivelse">
            <a:extLst>
              <a:ext uri="{FF2B5EF4-FFF2-40B4-BE49-F238E27FC236}">
                <a16:creationId xmlns:a16="http://schemas.microsoft.com/office/drawing/2014/main" id="{7E987366-EEF9-B119-39CC-FD60E62BD6C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534" y="1314007"/>
            <a:ext cx="1400175" cy="1400175"/>
          </a:xfrm>
          <a:prstGeom prst="rect">
            <a:avLst/>
          </a:prstGeom>
        </p:spPr>
      </p:pic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2CA60F7D-656E-A69E-877D-3C16844F0554}"/>
              </a:ext>
            </a:extLst>
          </p:cNvPr>
          <p:cNvSpPr txBox="1">
            <a:spLocks/>
          </p:cNvSpPr>
          <p:nvPr/>
        </p:nvSpPr>
        <p:spPr>
          <a:xfrm>
            <a:off x="4474447" y="4427043"/>
            <a:ext cx="1045332" cy="230817"/>
          </a:xfrm>
          <a:prstGeom prst="rect">
            <a:avLst/>
          </a:prstGeom>
        </p:spPr>
        <p:txBody>
          <a:bodyPr/>
          <a:lstStyle>
            <a:lvl1pPr marL="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2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0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9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9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da-DK" sz="900" dirty="0"/>
              <a:t>Test</a:t>
            </a:r>
            <a:endParaRPr lang="da-DK" dirty="0"/>
          </a:p>
        </p:txBody>
      </p:sp>
      <p:pic>
        <p:nvPicPr>
          <p:cNvPr id="8" name="Billede 7" descr="Et billede, der indeholder Ansigt, person, tøj, smil&#10;&#10;Automatisk genereret beskrivelse">
            <a:extLst>
              <a:ext uri="{FF2B5EF4-FFF2-40B4-BE49-F238E27FC236}">
                <a16:creationId xmlns:a16="http://schemas.microsoft.com/office/drawing/2014/main" id="{80ED28EB-4896-2ABE-BE5E-07F6DC901A5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757" y="3362146"/>
            <a:ext cx="953022" cy="10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53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E626C-E03D-8720-803F-E30ED516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 på driften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139BBB-F557-4ED9-9DA3-E032C38DD9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2576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D46A7-99C9-4916-F4BC-07E1FC76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Henvendelser og godkendte fejl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A62361-F2F3-1B65-E703-74F4AFE5B6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Status på driften</a:t>
            </a:r>
          </a:p>
        </p:txBody>
      </p:sp>
      <p:pic>
        <p:nvPicPr>
          <p:cNvPr id="7" name="Billede 6" descr="Et billede, der indeholder tekst, skærmbillede, diagram, Kurve&#10;&#10;AI-genereret indhold kan være ukorrekt.">
            <a:extLst>
              <a:ext uri="{FF2B5EF4-FFF2-40B4-BE49-F238E27FC236}">
                <a16:creationId xmlns:a16="http://schemas.microsoft.com/office/drawing/2014/main" id="{CE94C089-F953-8959-E703-49B4B18247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7018" y="905579"/>
            <a:ext cx="7269964" cy="38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11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A520D-B8B2-6199-B9B5-4D936AAA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Supportsager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8A5C3B1-8897-9C43-C130-83970461EC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Status på driften</a:t>
            </a:r>
          </a:p>
        </p:txBody>
      </p:sp>
      <p:pic>
        <p:nvPicPr>
          <p:cNvPr id="7" name="Billede 6" descr="Et billede, der indeholder tekst, skærmbillede, linje/række, Parallel&#10;&#10;AI-genereret indhold kan være ukorrekt.">
            <a:extLst>
              <a:ext uri="{FF2B5EF4-FFF2-40B4-BE49-F238E27FC236}">
                <a16:creationId xmlns:a16="http://schemas.microsoft.com/office/drawing/2014/main" id="{D3CD7B9B-E475-59AE-7417-9D6266591F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62" t="7724" r="4487" b="3558"/>
          <a:stretch>
            <a:fillRect/>
          </a:stretch>
        </p:blipFill>
        <p:spPr>
          <a:xfrm>
            <a:off x="1052146" y="1216258"/>
            <a:ext cx="7039708" cy="35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60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1552D-226A-C78B-3C8E-30A210B46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8A414-7DA4-C408-B5A1-35AA6040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9" y="1167595"/>
            <a:ext cx="5961184" cy="2538282"/>
          </a:xfrm>
        </p:spPr>
        <p:txBody>
          <a:bodyPr/>
          <a:lstStyle/>
          <a:p>
            <a:r>
              <a:rPr lang="da-DK" dirty="0"/>
              <a:t>Bliv hængende hvis du vil være med til ”generel spørgetid” og ellers </a:t>
            </a:r>
            <a:br>
              <a:rPr lang="da-DK" dirty="0"/>
            </a:br>
            <a:r>
              <a:rPr lang="da-DK" dirty="0"/>
              <a:t>Tak for i dag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E9127C6-5ADB-09F3-DE77-C27349BC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A4A-C964-465D-B272-2C554F4ADE88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8EFC185-C99D-682D-A5D3-1374B36C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FFE69CC-A022-7AF2-0437-459CBC97E4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0993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ACA91-0B22-5DC5-7B34-8F5C3EF7C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37AA4-C7FC-2C07-A8D8-5B4750B3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Stop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C4F68C-BB17-3783-3F04-19B21328F2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5E406F-5C7E-7CD0-BBC9-D8AAC0C97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7645" y="2663440"/>
            <a:ext cx="608707" cy="6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04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DC094-9EC7-AB31-40B4-521C8912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 spørgetid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1E718A-ED85-D483-1339-A7A674209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C07EA8A-A488-4CCD-6F3B-A4473E0659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411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4865C-B016-D0AB-D828-B1C090A9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Fejl og </a:t>
            </a:r>
            <a:r>
              <a:rPr lang="da-DK" dirty="0" err="1"/>
              <a:t>uhensigtsmæssig-heder</a:t>
            </a:r>
            <a:r>
              <a:rPr lang="da-DK" dirty="0"/>
              <a:t> må ikke overtage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9B06B29-8ADF-B261-0612-2F43CDD45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Fejl skal følge almindelig arbejdsgang</a:t>
            </a:r>
          </a:p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dirty="0"/>
              <a:t>Er I </a:t>
            </a:r>
            <a:r>
              <a:rPr lang="da-DK" dirty="0" err="1"/>
              <a:t>i</a:t>
            </a:r>
            <a:r>
              <a:rPr lang="da-DK" dirty="0"/>
              <a:t> en fastlåst situation med Netcompany, eller ser I noget ekstraordinært kritisk, skal I kontakte os på </a:t>
            </a:r>
            <a:r>
              <a:rPr lang="da-DK" dirty="0">
                <a:hlinkClick r:id="rId2"/>
              </a:rPr>
              <a:t>KP@kombit.dk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Spørgetimen skal give plads til helt grundlæggende brugsspørgsmål, dialog om arbejdsgange og funktionalitet samt de muligheder, der er i KP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3EA5D8F-B6D7-830C-B983-489B737CA8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Generel spørgetime</a:t>
            </a:r>
          </a:p>
          <a:p>
            <a:endParaRPr lang="da-DK" dirty="0"/>
          </a:p>
        </p:txBody>
      </p:sp>
      <p:pic>
        <p:nvPicPr>
          <p:cNvPr id="7" name="Pladsholder til billede 6" descr="Et billede, der indeholder udendørs, landskab, sky, plante&#10;&#10;Indhold genereret af kunstig intelligens kan være forkert.">
            <a:extLst>
              <a:ext uri="{FF2B5EF4-FFF2-40B4-BE49-F238E27FC236}">
                <a16:creationId xmlns:a16="http://schemas.microsoft.com/office/drawing/2014/main" id="{C091FABC-7168-C83E-FA27-47F000460C4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5460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FEAFC-4E52-B6E7-BCCC-5E3095931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78F89-B245-E31D-7756-1287EE76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555625"/>
            <a:ext cx="3959671" cy="647973"/>
          </a:xfrm>
        </p:spPr>
        <p:txBody>
          <a:bodyPr/>
          <a:lstStyle/>
          <a:p>
            <a:r>
              <a:rPr lang="da-DK" dirty="0"/>
              <a:t>Eksempler på områder I kan have spørgsmål til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C3A922-771C-5B49-DB1D-207BA7E70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/>
              <a:t>Ydelser</a:t>
            </a:r>
          </a:p>
          <a:p>
            <a:pPr marL="423450" lvl="2" indent="-171450">
              <a:buFont typeface="Arial" panose="020B0604020202020204" pitchFamily="34" charset="0"/>
              <a:buChar char="•"/>
            </a:pPr>
            <a:r>
              <a:rPr lang="da-DK" sz="900" dirty="0"/>
              <a:t>Almindeligt helbredstillæg/helbredstillægskort</a:t>
            </a:r>
          </a:p>
          <a:p>
            <a:pPr marL="423450" lvl="2" indent="-171450">
              <a:buFont typeface="Arial" panose="020B0604020202020204" pitchFamily="34" charset="0"/>
              <a:buChar char="•"/>
            </a:pPr>
            <a:r>
              <a:rPr lang="da-DK" sz="900" dirty="0"/>
              <a:t>Udvidet helbredstillæg</a:t>
            </a:r>
          </a:p>
          <a:p>
            <a:pPr marL="423450" lvl="2" indent="-171450">
              <a:buFont typeface="Arial" panose="020B0604020202020204" pitchFamily="34" charset="0"/>
              <a:buChar char="•"/>
            </a:pPr>
            <a:r>
              <a:rPr lang="da-DK" sz="900" dirty="0"/>
              <a:t>Personligt tillæg og supplement</a:t>
            </a:r>
          </a:p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/>
              <a:t>Træk</a:t>
            </a:r>
          </a:p>
          <a:p>
            <a:pPr marL="423450" lvl="2" indent="-171450">
              <a:buFont typeface="Arial" panose="020B0604020202020204" pitchFamily="34" charset="0"/>
              <a:buChar char="•"/>
            </a:pPr>
            <a:r>
              <a:rPr lang="da-DK" sz="900" dirty="0"/>
              <a:t>Servicetræk</a:t>
            </a:r>
          </a:p>
          <a:p>
            <a:pPr marL="423450" lvl="2" indent="-171450">
              <a:buFont typeface="Arial" panose="020B0604020202020204" pitchFamily="34" charset="0"/>
              <a:buChar char="•"/>
            </a:pPr>
            <a:r>
              <a:rPr lang="da-DK" sz="900" dirty="0"/>
              <a:t>Masseindberetning</a:t>
            </a:r>
          </a:p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/>
              <a:t>Automatik</a:t>
            </a:r>
          </a:p>
          <a:p>
            <a:pPr marL="423450" lvl="2" indent="-171450">
              <a:buFont typeface="Arial" panose="020B0604020202020204" pitchFamily="34" charset="0"/>
              <a:buChar char="•"/>
            </a:pPr>
            <a:r>
              <a:rPr lang="da-DK" sz="900" dirty="0"/>
              <a:t>Opsætning</a:t>
            </a:r>
          </a:p>
          <a:p>
            <a:pPr marL="423450" lvl="2" indent="-171450">
              <a:buFont typeface="Arial" panose="020B0604020202020204" pitchFamily="34" charset="0"/>
              <a:buChar char="•"/>
            </a:pPr>
            <a:r>
              <a:rPr lang="da-DK" sz="900" dirty="0"/>
              <a:t>Brug i sagsbehandlingen</a:t>
            </a:r>
          </a:p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 err="1"/>
              <a:t>eFaktura</a:t>
            </a:r>
            <a:endParaRPr lang="da-DK" sz="1050" dirty="0"/>
          </a:p>
          <a:p>
            <a:pPr marL="423450" lvl="2" indent="-171450">
              <a:buFont typeface="Arial" panose="020B0604020202020204" pitchFamily="34" charset="0"/>
              <a:buChar char="•"/>
            </a:pPr>
            <a:r>
              <a:rPr lang="da-DK" sz="900" dirty="0"/>
              <a:t>Opsætning</a:t>
            </a:r>
          </a:p>
          <a:p>
            <a:pPr marL="423450" lvl="2" indent="-171450">
              <a:buFont typeface="Arial" panose="020B0604020202020204" pitchFamily="34" charset="0"/>
              <a:buChar char="•"/>
            </a:pPr>
            <a:r>
              <a:rPr lang="da-DK" sz="900" dirty="0"/>
              <a:t>Brug i sagsbehandlingen</a:t>
            </a:r>
          </a:p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/>
              <a:t>Arbejdsgange</a:t>
            </a:r>
          </a:p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/>
              <a:t>Understøttende materialer, </a:t>
            </a:r>
            <a:r>
              <a:rPr lang="da-DK" sz="1050" dirty="0" err="1"/>
              <a:t>KOMBITs</a:t>
            </a:r>
            <a:r>
              <a:rPr lang="da-DK" sz="1050" dirty="0"/>
              <a:t> dokumentbibliotek og driftssiden</a:t>
            </a:r>
          </a:p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/>
              <a:t>Efterspørge hjælp eller dialog med andre kommuner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56FF59D-20CB-A548-2959-66B629751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Generel spørgetime</a:t>
            </a:r>
          </a:p>
          <a:p>
            <a:endParaRPr lang="da-DK" dirty="0"/>
          </a:p>
        </p:txBody>
      </p:sp>
      <p:pic>
        <p:nvPicPr>
          <p:cNvPr id="7" name="Pladsholder til billede 6" descr="Et billede, der indeholder udendørs, sky, skib, båd&#10;&#10;Indhold genereret af kunstig intelligens kan være forkert.">
            <a:extLst>
              <a:ext uri="{FF2B5EF4-FFF2-40B4-BE49-F238E27FC236}">
                <a16:creationId xmlns:a16="http://schemas.microsoft.com/office/drawing/2014/main" id="{DEEB840B-10A2-4300-09DB-8297273D62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4747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A71AC-00C2-C417-1284-BE6C358D1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A4938-7221-AA69-1F23-B4B2F407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9" y="1167595"/>
            <a:ext cx="5961184" cy="2538282"/>
          </a:xfrm>
        </p:spPr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13CD8D7-F86A-64A3-A01F-E64C1620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5A4A-C964-465D-B272-2C554F4ADE88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8115759-30E7-5ACD-90A9-657B20FE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45B30C3-8714-CA7B-01C8-E451C3F732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4" descr="FLETTET JULEHJERTE – NO. 1 - Art Glass Copenhagen">
            <a:extLst>
              <a:ext uri="{FF2B5EF4-FFF2-40B4-BE49-F238E27FC236}">
                <a16:creationId xmlns:a16="http://schemas.microsoft.com/office/drawing/2014/main" id="{C67BBFF7-6E94-269A-B43D-50D02C824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3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139BBB-F557-4ED9-9DA3-E032C38DD9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Grafik 4" descr="Højrepegende baghåndsindeks med massiv udfyldning">
            <a:extLst>
              <a:ext uri="{FF2B5EF4-FFF2-40B4-BE49-F238E27FC236}">
                <a16:creationId xmlns:a16="http://schemas.microsoft.com/office/drawing/2014/main" id="{87D3C176-60F5-80FC-0016-0657D0F95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777068" flipV="1">
            <a:off x="3947345" y="1399586"/>
            <a:ext cx="1670932" cy="1670932"/>
          </a:xfrm>
          <a:prstGeom prst="rect">
            <a:avLst/>
          </a:prstGeom>
        </p:spPr>
      </p:pic>
      <p:pic>
        <p:nvPicPr>
          <p:cNvPr id="7" name="Grafik 6" descr="Jordklode: Afrika og Europa med massiv udfyldning">
            <a:extLst>
              <a:ext uri="{FF2B5EF4-FFF2-40B4-BE49-F238E27FC236}">
                <a16:creationId xmlns:a16="http://schemas.microsoft.com/office/drawing/2014/main" id="{32EFA359-07AA-C6C7-AF1B-F95DA4CF2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7665" y="2235052"/>
            <a:ext cx="1885393" cy="18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2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8BA981D-EC57-2DF0-31EE-7187199E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Formålet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642E69B-6F74-EEE3-B100-B3AFEDDD3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Der sendes ny form for releasebeskrivelse, som beskriver mindre ændringer og fejlrettelser (fx 5.6.2), som bliver implementeret imellem de større releases (fx 5.6 og 5.7), som I modtager releasenotes på. </a:t>
            </a:r>
          </a:p>
          <a:p>
            <a:r>
              <a:rPr lang="da-DK" dirty="0"/>
              <a:t>Disse mindre releases kalder vi også for ”patch releases”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A8DFDEA-AE87-98CB-6669-95C34B6A5B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Finger i jorden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E1387E96-528E-2FF5-61FA-9C480FB345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5" name="Pladsholder til billede 14" descr="Et billede, der indeholder pattedyr, rådyr/hjort, udendørs, træ&#10;&#10;AI-genereret indhold kan være ukorrekt.">
            <a:extLst>
              <a:ext uri="{FF2B5EF4-FFF2-40B4-BE49-F238E27FC236}">
                <a16:creationId xmlns:a16="http://schemas.microsoft.com/office/drawing/2014/main" id="{208166BE-078D-E38D-AADD-B2678A3BAD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4C91ED4-655D-7647-C10B-B22D663B68A3}"/>
              </a:ext>
            </a:extLst>
          </p:cNvPr>
          <p:cNvSpPr txBox="1"/>
          <p:nvPr/>
        </p:nvSpPr>
        <p:spPr>
          <a:xfrm>
            <a:off x="4572000" y="1961013"/>
            <a:ext cx="2128741" cy="9113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pt-BR" sz="900" b="1" dirty="0"/>
              <a:t>Minor release: 	5.6 	25-09-2025</a:t>
            </a:r>
            <a:endParaRPr lang="pt-BR" sz="900" dirty="0"/>
          </a:p>
          <a:p>
            <a:r>
              <a:rPr lang="pt-BR" sz="900" dirty="0"/>
              <a:t>Patch release: 	5.6.1 	08-10-2025</a:t>
            </a:r>
          </a:p>
          <a:p>
            <a:r>
              <a:rPr lang="pt-BR" sz="900" dirty="0"/>
              <a:t>Patch release: 	5.6.2 	12-11-2025</a:t>
            </a:r>
          </a:p>
          <a:p>
            <a:r>
              <a:rPr lang="pt-BR" sz="900" b="1" dirty="0"/>
              <a:t>Minor release: 	5.7 	10-12-2025</a:t>
            </a:r>
            <a:endParaRPr lang="pt-BR" sz="900" dirty="0"/>
          </a:p>
          <a:p>
            <a:r>
              <a:rPr lang="pt-BR" sz="900" dirty="0"/>
              <a:t>Patch release: 	5.7.1 	16-12-2025</a:t>
            </a:r>
          </a:p>
          <a:p>
            <a:r>
              <a:rPr lang="pt-BR" sz="900" dirty="0"/>
              <a:t>Patch release: 	5.7.2 	04-01-2026</a:t>
            </a:r>
          </a:p>
          <a:p>
            <a:pPr algn="l"/>
            <a:endParaRPr lang="da-DK" sz="900" dirty="0" err="1">
              <a:latin typeface="Helvetica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7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7C000-D7BF-EDEB-21BF-41D2965A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</p:spPr>
        <p:txBody>
          <a:bodyPr/>
          <a:lstStyle/>
          <a:p>
            <a:r>
              <a:rPr lang="da-DK" dirty="0"/>
              <a:t>Releasebeskrivelse sendt d. 13.11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6AB761-D3E5-4689-16D0-A7B8E23A44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Finger i jorden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37F4F6-3A78-9158-9CCF-10DEEBCBB6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479" y="1203598"/>
            <a:ext cx="5114111" cy="3344058"/>
          </a:xfrm>
          <a:prstGeom prst="rect">
            <a:avLst/>
          </a:prstGeom>
        </p:spPr>
      </p:pic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72AD5010-B17F-DF0C-AE2B-16D3CCE4DE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200920"/>
            <a:ext cx="2686368" cy="1116471"/>
          </a:xfrm>
        </p:spPr>
        <p:txBody>
          <a:bodyPr/>
          <a:lstStyle/>
          <a:p>
            <a:r>
              <a:rPr lang="da-DK" dirty="0"/>
              <a:t>Link til releasebeskrivelsen: </a:t>
            </a:r>
            <a:r>
              <a:rPr lang="da-DK" dirty="0">
                <a:hlinkClick r:id="rId3"/>
              </a:rPr>
              <a:t>Releasenote-5.6.2.pdf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485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CAEC074-24A3-78BB-12D7-400BED9CD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97" y="0"/>
            <a:ext cx="79346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3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A0683-005A-3CCA-E443-6C2814E0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D57D5C-7B0F-68F9-C77B-FE75939B7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endParaRPr lang="da-DK" sz="1200" dirty="0">
              <a:solidFill>
                <a:srgbClr val="7030A0"/>
              </a:solidFill>
            </a:endParaRPr>
          </a:p>
          <a:p>
            <a:r>
              <a:rPr lang="da-DK" sz="1200" dirty="0"/>
              <a:t>Tips </a:t>
            </a:r>
          </a:p>
          <a:p>
            <a:r>
              <a:rPr lang="da-DK" sz="1200" dirty="0"/>
              <a:t>Kort nyt </a:t>
            </a:r>
          </a:p>
          <a:p>
            <a:r>
              <a:rPr lang="da-DK" sz="1200" dirty="0"/>
              <a:t>Emne 1: Release 5.7 d. 10.12</a:t>
            </a:r>
          </a:p>
          <a:p>
            <a:r>
              <a:rPr lang="da-DK" sz="1200" dirty="0"/>
              <a:t>Hvornår ses vi igen?</a:t>
            </a:r>
          </a:p>
          <a:p>
            <a:r>
              <a:rPr lang="da-DK" sz="1200" dirty="0"/>
              <a:t>Status på driften</a:t>
            </a:r>
          </a:p>
          <a:p>
            <a:endParaRPr lang="da-DK" sz="1200" dirty="0"/>
          </a:p>
          <a:p>
            <a:r>
              <a:rPr lang="da-DK" sz="1200" dirty="0"/>
              <a:t>Generel spørgetid</a:t>
            </a:r>
          </a:p>
          <a:p>
            <a:endParaRPr lang="da-DK" sz="1200" dirty="0"/>
          </a:p>
          <a:p>
            <a:r>
              <a:rPr lang="da-DK" sz="1200" dirty="0"/>
              <a:t>Tak for i dag</a:t>
            </a:r>
          </a:p>
          <a:p>
            <a:endParaRPr lang="da-DK" dirty="0"/>
          </a:p>
        </p:txBody>
      </p:sp>
      <p:pic>
        <p:nvPicPr>
          <p:cNvPr id="14" name="Pladsholder til billede 13" descr="Et billede, der indeholder udendørs, vandfugl, vand, and&#10;&#10;Automatisk genereret beskrivelse">
            <a:extLst>
              <a:ext uri="{FF2B5EF4-FFF2-40B4-BE49-F238E27FC236}">
                <a16:creationId xmlns:a16="http://schemas.microsoft.com/office/drawing/2014/main" id="{47FD91C9-72CC-AA9F-FC9D-AE3D5B71045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3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KOMBIT">
      <a:dk1>
        <a:srgbClr val="111111"/>
      </a:dk1>
      <a:lt1>
        <a:srgbClr val="FFFFFF"/>
      </a:lt1>
      <a:dk2>
        <a:srgbClr val="CCC09E"/>
      </a:dk2>
      <a:lt2>
        <a:srgbClr val="F3EFE0"/>
      </a:lt2>
      <a:accent1>
        <a:srgbClr val="EB052F"/>
      </a:accent1>
      <a:accent2>
        <a:srgbClr val="3373D2"/>
      </a:accent2>
      <a:accent3>
        <a:srgbClr val="1C3F32"/>
      </a:accent3>
      <a:accent4>
        <a:srgbClr val="580D28"/>
      </a:accent4>
      <a:accent5>
        <a:srgbClr val="9656D7"/>
      </a:accent5>
      <a:accent6>
        <a:srgbClr val="B30E60"/>
      </a:accent6>
      <a:hlink>
        <a:srgbClr val="696969"/>
      </a:hlink>
      <a:folHlink>
        <a:srgbClr val="D6D6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061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 smtClean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9525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xtLst>
          <a:ext uri="{909E8E84-426E-40dd-AFC4-6F175D3DCCD1}">
            <a14:hiddenFill xmlns:a14="http://schemas.microsoft.com/office/drawing/2010/main" xmlns="" xmlns:p="http://schemas.openxmlformats.org/presentationml/2006/main">
              <a:noFill/>
            </a14:hiddenFill>
          </a:ext>
        </a:extLst>
      </a:spPr>
      <a:bodyPr/>
      <a:lstStyle/>
    </a:lnDef>
    <a:txDef>
      <a:spPr>
        <a:noFill/>
        <a:ln>
          <a:noFill/>
        </a:ln>
      </a:spPr>
      <a:bodyPr wrap="none" rtlCol="0">
        <a:noAutofit/>
      </a:bodyPr>
      <a:lstStyle>
        <a:defPPr algn="l">
          <a:defRPr sz="900" dirty="0" err="1" smtClean="0">
            <a:latin typeface="Helvetica" pitchFamily="2" charset="0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57B43150-9B59-4524-8D70-B7AA6C43F8B1}" vid="{A4A4ADDD-4E09-436A-AAEC-204C35E66FB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ødeemne xmlns="1ad18e57-1846-4ffb-a171-01e80b4d2f32">Statusmøder</Mødeemne>
    <Mødedato xmlns="1ad18e57-1846-4ffb-a171-01e80b4d2f32">2025-12-01T23:00:00+00:00</Mødedato>
    <kbcd47fd730b4dd780d46e75aa37816b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Præsentation</TermName>
          <TermId xmlns="http://schemas.microsoft.com/office/infopath/2007/PartnerControls">93fbbba1-d5f3-4784-9979-765919310bab</TermId>
        </TermInfo>
      </Terms>
    </kbcd47fd730b4dd780d46e75aa37816b>
    <m58fa08f697546ad9c9c3d2382b429ae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Ekstern</TermName>
          <TermId xmlns="http://schemas.microsoft.com/office/infopath/2007/PartnerControls">95ef43ab-9e36-4dab-816d-0787e44693bc</TermId>
        </TermInfo>
      </Terms>
    </m58fa08f697546ad9c9c3d2382b429ae>
    <Produkt xmlns="3e6cf5d8-9ce4-4652-a6e6-07ace85fe7bc">178</Produkt>
    <TaxCatchAll xmlns="1ad18e57-1846-4ffb-a171-01e80b4d2f32">
      <Value>1609</Value>
      <Value>1683</Value>
    </TaxCatchAll>
    <Arbejdspakke xmlns="3e6cf5d8-9ce4-4652-a6e6-07ace85fe7bc">90</Arbejdspakke>
    <Flyt_x0020_til_x0020_arkiv xmlns="1ad18e57-1846-4ffb-a171-01e80b4d2f32">false</Flyt_x0020_til_x0020_arkiv>
    <_dlc_DocId xmlns="1ad18e57-1846-4ffb-a171-01e80b4d2f32">KUSWZMNXHWK5-380488058-3115</_dlc_DocId>
    <_dlc_DocIdUrl xmlns="1ad18e57-1846-4ffb-a171-01e80b4d2f32">
      <Url>https://share-it.kombit.dk/P0136/_layouts/15/DocIdRedir.aspx?ID=KUSWZMNXHWK5-380488058-3115</Url>
      <Description>KUSWZMNXHWK5-380488058-3115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ødedokument (PowerPoint)" ma:contentTypeID="0x0101002FA340818EC50C419AD1693B1F62589703008EC8285CB629D3428E6B44D078F3DCC6" ma:contentTypeVersion="21" ma:contentTypeDescription="" ma:contentTypeScope="" ma:versionID="8abe357155f765d1444836d1959abcdb">
  <xsd:schema xmlns:xsd="http://www.w3.org/2001/XMLSchema" xmlns:xs="http://www.w3.org/2001/XMLSchema" xmlns:p="http://schemas.microsoft.com/office/2006/metadata/properties" xmlns:ns3="1ad18e57-1846-4ffb-a171-01e80b4d2f32" xmlns:ns4="3e6cf5d8-9ce4-4652-a6e6-07ace85fe7bc" targetNamespace="http://schemas.microsoft.com/office/2006/metadata/properties" ma:root="true" ma:fieldsID="cadea6004db87ada06fe341704728fb9" ns3:_="" ns4:_="">
    <xsd:import namespace="1ad18e57-1846-4ffb-a171-01e80b4d2f32"/>
    <xsd:import namespace="3e6cf5d8-9ce4-4652-a6e6-07ace85fe7bc"/>
    <xsd:element name="properties">
      <xsd:complexType>
        <xsd:sequence>
          <xsd:element name="documentManagement">
            <xsd:complexType>
              <xsd:all>
                <xsd:element ref="ns3:kbcd47fd730b4dd780d46e75aa37816b" minOccurs="0"/>
                <xsd:element ref="ns3:TaxCatchAll" minOccurs="0"/>
                <xsd:element ref="ns3:TaxCatchAllLabel" minOccurs="0"/>
                <xsd:element ref="ns3:Mødeemne"/>
                <xsd:element ref="ns3:Mødedato"/>
                <xsd:element ref="ns3:m58fa08f697546ad9c9c3d2382b429ae" minOccurs="0"/>
                <xsd:element ref="ns3:Flyt_x0020_til_x0020_arkiv" minOccurs="0"/>
                <xsd:element ref="ns3:_dlc_DocId" minOccurs="0"/>
                <xsd:element ref="ns3:_dlc_DocIdUrl" minOccurs="0"/>
                <xsd:element ref="ns3:_dlc_DocIdPersistId" minOccurs="0"/>
                <xsd:element ref="ns4:Arbejdspakke" minOccurs="0"/>
                <xsd:element ref="ns4:Produk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18e57-1846-4ffb-a171-01e80b4d2f32" elementFormDefault="qualified">
    <xsd:import namespace="http://schemas.microsoft.com/office/2006/documentManagement/types"/>
    <xsd:import namespace="http://schemas.microsoft.com/office/infopath/2007/PartnerControls"/>
    <xsd:element name="kbcd47fd730b4dd780d46e75aa37816b" ma:index="9" ma:taxonomy="true" ma:internalName="kbcd47fd730b4dd780d46e75aa37816b" ma:taxonomyFieldName="M_x00f8_detype" ma:displayName="Mødetype" ma:readOnly="false" ma:default="" ma:fieldId="{4bcd47fd-730b-4dd7-80d4-6e75aa37816b}" ma:sspId="efb1083d-7045-4fd7-9409-417f0f74db49" ma:termSetId="12a85307-9531-4659-b1dc-de09cb154f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9305a2-eae7-4539-8fbb-789e91726657}" ma:internalName="TaxCatchAll" ma:showField="CatchAllData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59305a2-eae7-4539-8fbb-789e91726657}" ma:internalName="TaxCatchAllLabel" ma:readOnly="true" ma:showField="CatchAllDataLabel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ødeemne" ma:index="13" ma:displayName="Mødeemne" ma:internalName="M_x00f8_deemne">
      <xsd:simpleType>
        <xsd:restriction base="dms:Text">
          <xsd:maxLength value="255"/>
        </xsd:restriction>
      </xsd:simpleType>
    </xsd:element>
    <xsd:element name="Mødedato" ma:index="14" ma:displayName="Mødedato" ma:description="Indsæt dato for mødet hvori dette dokument er præsenteret" ma:format="DateOnly" ma:internalName="M_x00f8_dedato">
      <xsd:simpleType>
        <xsd:restriction base="dms:DateTime"/>
      </xsd:simpleType>
    </xsd:element>
    <xsd:element name="m58fa08f697546ad9c9c3d2382b429ae" ma:index="15" ma:taxonomy="true" ma:internalName="m58fa08f697546ad9c9c3d2382b429ae" ma:taxonomyFieldName="Interessenter" ma:displayName="Interessenter" ma:readOnly="false" ma:default="" ma:fieldId="{658fa08f-6975-46ad-9c9c-3d2382b429ae}" ma:sspId="efb1083d-7045-4fd7-9409-417f0f74db49" ma:termSetId="9a82c93d-e0ab-4d8a-98c1-b2918757e4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lyt_x0020_til_x0020_arkiv" ma:index="17" nillable="true" ma:displayName="Flyt til arkiv" ma:default="0" ma:internalName="Flyt_x0020_til_x0020_arkiv">
      <xsd:simpleType>
        <xsd:restriction base="dms:Boolean"/>
      </xsd:simpleType>
    </xsd:element>
    <xsd:element name="_dlc_DocId" ma:index="18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19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f5d8-9ce4-4652-a6e6-07ace85fe7bc" elementFormDefault="qualified">
    <xsd:import namespace="http://schemas.microsoft.com/office/2006/documentManagement/types"/>
    <xsd:import namespace="http://schemas.microsoft.com/office/infopath/2007/PartnerControls"/>
    <xsd:element name="Arbejdspakke" ma:index="21" nillable="true" ma:displayName="Arbejdspakke" ma:list="{e9f85bcf-b6e3-41a6-a315-61412f09a3b0}" ma:internalName="Arbejdspakke" ma:showField="Arbejdspakke_x0020_titel">
      <xsd:simpleType>
        <xsd:restriction base="dms:Lookup"/>
      </xsd:simpleType>
    </xsd:element>
    <xsd:element name="Produkt" ma:index="22" nillable="true" ma:displayName="Produkt" ma:list="{e9f85bcf-b6e3-41a6-a315-61412f09a3b0}" ma:internalName="Produkt" ma:showField="Produkttitel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D7040D-9265-4950-BB84-EA3CACF30F56}">
  <ds:schemaRefs>
    <ds:schemaRef ds:uri="http://www.w3.org/XML/1998/namespace"/>
    <ds:schemaRef ds:uri="http://schemas.microsoft.com/office/2006/documentManagement/types"/>
    <ds:schemaRef ds:uri="1ad18e57-1846-4ffb-a171-01e80b4d2f32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3e6cf5d8-9ce4-4652-a6e6-07ace85fe7b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B37368C-0699-4795-834A-5A5524DCE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18e57-1846-4ffb-a171-01e80b4d2f32"/>
    <ds:schemaRef ds:uri="3e6cf5d8-9ce4-4652-a6e6-07ace85fe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8C1FE5-A19E-408F-9CC7-A026BA5BE0C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92D0C0F-7841-4BCB-8D77-36A4A57445BC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cc038af5-0e68-43e5-bb17-957ad6f45f8e}" enabled="0" method="" siteId="{cc038af5-0e68-43e5-bb17-957ad6f45f8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16920</TotalTime>
  <Words>2333</Words>
  <Application>Microsoft Office PowerPoint</Application>
  <PresentationFormat>Skærmshow (16:9)</PresentationFormat>
  <Paragraphs>307</Paragraphs>
  <Slides>48</Slides>
  <Notes>7</Notes>
  <HiddenSlides>3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48</vt:i4>
      </vt:variant>
    </vt:vector>
  </HeadingPairs>
  <TitlesOfParts>
    <vt:vector size="58" baseType="lpstr">
      <vt:lpstr>Arial</vt:lpstr>
      <vt:lpstr>Calibri</vt:lpstr>
      <vt:lpstr>CambriaMath</vt:lpstr>
      <vt:lpstr>Courier New</vt:lpstr>
      <vt:lpstr>Helvetica</vt:lpstr>
      <vt:lpstr>Neue Haas Grotesk Text Pro</vt:lpstr>
      <vt:lpstr>Normal systemskrift</vt:lpstr>
      <vt:lpstr>Source Sans Pro Light</vt:lpstr>
      <vt:lpstr>Wingdings</vt:lpstr>
      <vt:lpstr>Default Theme</vt:lpstr>
      <vt:lpstr>KP statusmøde Uge 49 - 2025</vt:lpstr>
      <vt:lpstr>Start</vt:lpstr>
      <vt:lpstr>Velkommen til mødet</vt:lpstr>
      <vt:lpstr>KOMBITs KP-team</vt:lpstr>
      <vt:lpstr>PowerPoint-præsentation</vt:lpstr>
      <vt:lpstr>Formålet</vt:lpstr>
      <vt:lpstr>Releasebeskrivelse sendt d. 13.11</vt:lpstr>
      <vt:lpstr>PowerPoint-præsentation</vt:lpstr>
      <vt:lpstr>Dagsorden</vt:lpstr>
      <vt:lpstr>Tips</vt:lpstr>
      <vt:lpstr>Udvidet helbredstillæg  Afventer faktura</vt:lpstr>
      <vt:lpstr>Linker I til KPs brugervejledning for systemadministrator?</vt:lpstr>
      <vt:lpstr>Kort nyt</vt:lpstr>
      <vt:lpstr>Spørgsmål i perioden 29.10.25-28.11.25</vt:lpstr>
      <vt:lpstr>KP-dage Evaluering – Bevilling / auto</vt:lpstr>
      <vt:lpstr>KP-dage Evaluering – Bevilling / auto</vt:lpstr>
      <vt:lpstr>KP-dage Evaluering – Bevilling / auto</vt:lpstr>
      <vt:lpstr>KP-dage Evaluering - Breve</vt:lpstr>
      <vt:lpstr>KP-dage Evaluering – Breve</vt:lpstr>
      <vt:lpstr>KP-dage Evaluering - Netværk</vt:lpstr>
      <vt:lpstr>KP-dage Evaluering - Kommentarer</vt:lpstr>
      <vt:lpstr>KPs brugertilfredshedsundersøgelse (1 af 2)</vt:lpstr>
      <vt:lpstr>KPs brugertilfredshedsundersøgelse (2 af 2)</vt:lpstr>
      <vt:lpstr>Oplysninger fra UDK om januar pension </vt:lpstr>
      <vt:lpstr>Spørgsmål? Input?</vt:lpstr>
      <vt:lpstr>Emne 1: Release 5.7 d. 10.12</vt:lpstr>
      <vt:lpstr>Ny sagsvælger når skal vælges en enkelt sag</vt:lpstr>
      <vt:lpstr>Korrektion af opf.opgaven ”Formue har ændret sig”</vt:lpstr>
      <vt:lpstr>Opgavepakker til udvidet helbredstillæg</vt:lpstr>
      <vt:lpstr>Release og KLIK-opgaver KP release 5.7 – 10.12 2025</vt:lpstr>
      <vt:lpstr>Ny funktionalitet</vt:lpstr>
      <vt:lpstr>Ny funktionalitet</vt:lpstr>
      <vt:lpstr>KLIK-opgaver</vt:lpstr>
      <vt:lpstr>Spørgsmål? Input?</vt:lpstr>
      <vt:lpstr>Emne 2:</vt:lpstr>
      <vt:lpstr>Spørgsmål? Input?</vt:lpstr>
      <vt:lpstr>Spørgsmål? Input?</vt:lpstr>
      <vt:lpstr>Hvornår ses vi igen?</vt:lpstr>
      <vt:lpstr>Hvornår ses vi igen?</vt:lpstr>
      <vt:lpstr>Status på driften</vt:lpstr>
      <vt:lpstr>Henvendelser og godkendte fejl</vt:lpstr>
      <vt:lpstr>Supportsager</vt:lpstr>
      <vt:lpstr>Bliv hængende hvis du vil være med til ”generel spørgetid” og ellers  Tak for i dag</vt:lpstr>
      <vt:lpstr>Stop</vt:lpstr>
      <vt:lpstr>Generel spørgetid</vt:lpstr>
      <vt:lpstr>Fejl og uhensigtsmæssig-heder må ikke overtage</vt:lpstr>
      <vt:lpstr>Eksempler på områder I kan have spørgsmål til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Statusmøde (uge XX)</dc:title>
  <dc:creator>Aske Walther Sørensen</dc:creator>
  <cp:lastModifiedBy>Aske Walther Sørensen</cp:lastModifiedBy>
  <cp:revision>28</cp:revision>
  <dcterms:created xsi:type="dcterms:W3CDTF">2023-05-04T10:03:14Z</dcterms:created>
  <dcterms:modified xsi:type="dcterms:W3CDTF">2025-12-02T09:51:42Z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0x0101002FA340818EC50C419AD1693B1F62589703008EC8285CB629D3428E6B44D078F3DCC6</vt:lpwstr>
  </property>
  <property fmtid="{D5CDD505-2E9C-101B-9397-08002B2CF9AE}" pid="3" name="_dlc_DocIdItemGuid">
    <vt:lpwstr>56fe40f4-c216-4bd0-a547-8f21e46066a9</vt:lpwstr>
  </property>
  <property fmtid="{D5CDD505-2E9C-101B-9397-08002B2CF9AE}" pid="4" name="Mødetype">
    <vt:lpwstr>1609;#Præsentation|93fbbba1-d5f3-4784-9979-765919310bab</vt:lpwstr>
  </property>
  <property fmtid="{D5CDD505-2E9C-101B-9397-08002B2CF9AE}" pid="5" name="Interessenter">
    <vt:lpwstr>1683;#Ekstern|95ef43ab-9e36-4dab-816d-0787e44693bc</vt:lpwstr>
  </property>
</Properties>
</file>