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275" r:id="rId6"/>
    <p:sldId id="267" r:id="rId7"/>
    <p:sldId id="286" r:id="rId8"/>
    <p:sldId id="2147468887" r:id="rId9"/>
    <p:sldId id="2147468892" r:id="rId10"/>
    <p:sldId id="2147468890" r:id="rId11"/>
    <p:sldId id="2147468894" r:id="rId12"/>
    <p:sldId id="2147468895" r:id="rId13"/>
    <p:sldId id="2147468897" r:id="rId14"/>
    <p:sldId id="2147468896" r:id="rId15"/>
    <p:sldId id="277" r:id="rId16"/>
    <p:sldId id="2147468891" r:id="rId17"/>
    <p:sldId id="2147468899" r:id="rId18"/>
    <p:sldId id="2147468889" r:id="rId19"/>
    <p:sldId id="2147468893" r:id="rId20"/>
    <p:sldId id="2147468898" r:id="rId21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6128E3-95DE-4A43-7932-2061B8AF29BE}" name="Aske Walther Sørensen" initials="AW" userId="S::AWS@kombit.dk::e41c343c-2cfd-4d4f-a1ac-9d1d143c8b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62" autoAdjust="0"/>
  </p:normalViewPr>
  <p:slideViewPr>
    <p:cSldViewPr snapToGrid="0">
      <p:cViewPr varScale="1">
        <p:scale>
          <a:sx n="84" d="100"/>
          <a:sy n="84" d="100"/>
        </p:scale>
        <p:origin x="804" y="56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1451-40B6-4A8C-BF02-328623422749}" type="datetimeFigureOut">
              <a:rPr lang="da-DK" smtClean="0"/>
              <a:t>04-12-2025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212FE-0F88-43A0-AF82-3311DBE92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18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11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212FE-0F88-43A0-AF82-3311DBE92DF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78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Sønderborg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212FE-0F88-43A0-AF82-3311DBE92DF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26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København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212FE-0F88-43A0-AF82-3311DBE92DF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66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Fredericia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212FE-0F88-43A0-AF82-3311DBE92DF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83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77EC8576-0A38-6769-42D1-8B5E6AD5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5906595F-88BF-36BE-8F21-A36BEB580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216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954D426C-919B-F18D-AB1A-C6AEB7F34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53BEA6E0-35DA-9638-DF8F-3D83566A5C1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516216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030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 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16" r:id="rId5"/>
    <p:sldLayoutId id="2147483824" r:id="rId6"/>
    <p:sldLayoutId id="2147483820" r:id="rId7"/>
    <p:sldLayoutId id="2147483829" r:id="rId8"/>
    <p:sldLayoutId id="2147483828" r:id="rId9"/>
    <p:sldLayoutId id="2147483841" r:id="rId10"/>
    <p:sldLayoutId id="2147483832" r:id="rId11"/>
    <p:sldLayoutId id="2147483833" r:id="rId12"/>
    <p:sldLayoutId id="2147483837" r:id="rId13"/>
    <p:sldLayoutId id="2147483838" r:id="rId14"/>
    <p:sldLayoutId id="2147483839" r:id="rId15"/>
    <p:sldLayoutId id="2147483840" r:id="rId16"/>
    <p:sldLayoutId id="2147483830" r:id="rId17"/>
    <p:sldLayoutId id="2147483819" r:id="rId18"/>
    <p:sldLayoutId id="2147483834" r:id="rId19"/>
    <p:sldLayoutId id="2147483835" r:id="rId20"/>
    <p:sldLayoutId id="2147483836" r:id="rId21"/>
    <p:sldLayoutId id="2147483822" r:id="rId22"/>
    <p:sldLayoutId id="2147483831" r:id="rId23"/>
    <p:sldLayoutId id="2147483843" r:id="rId24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hyperlink" Target="https://dok.kombit.dk/arbejdsmarked-og-beskaeftigelse/kommunernes-pensionssystem-kp#Implementeri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dok.kombit.dk%2FMedia%2F638385826497651146%2FKP%2520Temavejledning%2520-%2520Afstemning%2520af%2520mellemkommunal%2520afregning.pdf&amp;data=05%7C02%7COPJ%40kombit.dk%7Ce46abbf82a794a354b9e08de0590a365%7Ccc038af50e6843e5bb17957ad6f45f8e%7C0%7C0%7C638954315970320704%7CUnknown%7CTWFpbGZsb3d8eyJFbXB0eU1hcGkiOnRydWUsIlYiOiIwLjAuMDAwMCIsIlAiOiJXaW4zMiIsIkFOIjoiTWFpbCIsIldUIjoyfQ%3D%3D%7C0%7C%7C%7C&amp;sdata=HZJ%2BWeEPdMlmRY6Fz8V0u%2BVjxzP8tAEkFhj3UF5j6%2Bs%3D&amp;reserved=0" TargetMode="External"/><Relationship Id="rId2" Type="http://schemas.openxmlformats.org/officeDocument/2006/relationships/hyperlink" Target="https://eur02.safelinks.protection.outlook.com/?url=https%3A%2F%2Fdok.kombit.dk%2FMedia%2F638507456147368884%2FKP%2520Temavejledning%2520-%2520Afregning%2520af%2520kommunal%2520medfinansiering%2520og%2520mellemkommunal%2520afregning.pdf&amp;data=05%7C02%7COPJ%40kombit.dk%7Ce46abbf82a794a354b9e08de0590a365%7Ccc038af50e6843e5bb17957ad6f45f8e%7C0%7C0%7C638954315970348579%7CUnknown%7CTWFpbGZsb3d8eyJFbXB0eU1hcGkiOnRydWUsIlYiOiIwLjAuMDAwMCIsIlAiOiJXaW4zMiIsIkFOIjoiTWFpbCIsIldUIjoyfQ%3D%3D%7C0%7C%7C%7C&amp;sdata=NJJF7RqoLmMEfinrRFEgP8U7bvW9epcRX0oxV8t%2FG8w%3D&amp;reserved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s://eur02.safelinks.protection.outlook.com/?url=https%3A%2F%2Fwww.kommunernespensionssystem.dk%2Fwp-content%2Fuploads%2F2024%2F09%2FBrugervejledning-Systemadministrator.pdf&amp;data=05%7C02%7COPJ%40kombit.dk%7Ce46abbf82a794a354b9e08de0590a365%7Ccc038af50e6843e5bb17957ad6f45f8e%7C0%7C0%7C638954315970380589%7CUnknown%7CTWFpbGZsb3d8eyJFbXB0eU1hcGkiOnRydWUsIlYiOiIwLjAuMDAwMCIsIlAiOiJXaW4zMiIsIkFOIjoiTWFpbCIsIldUIjoyfQ%3D%3D%7C0%7C%7C%7C&amp;sdata=YDsPIyuWDDxstcHk3yrrjWxCPf%2Bb%2Fbj9zXE1nsMqpJ4%3D&amp;reserved=0" TargetMode="External"/><Relationship Id="rId4" Type="http://schemas.openxmlformats.org/officeDocument/2006/relationships/hyperlink" Target="https://eur02.safelinks.protection.outlook.com/?url=https%3A%2F%2Fwww.kommunernespensionssystem.dk%2Fwp-content%2Fuploads%2F2021%2F11%2FC0200-Brugervejledning-Sagsbehandler-og-oekonomimedarbejder-4.pdf&amp;data=05%7C02%7COPJ%40kombit.dk%7Ce46abbf82a794a354b9e08de0590a365%7Ccc038af50e6843e5bb17957ad6f45f8e%7C0%7C0%7C638954315970365181%7CUnknown%7CTWFpbGZsb3d8eyJFbXB0eU1hcGkiOnRydWUsIlYiOiIwLjAuMDAwMCIsIlAiOiJXaW4zMiIsIkFOIjoiTWFpbCIsIldUIjoyfQ%3D%3D%7C0%7C%7C%7C&amp;sdata=CUe050qvbCOjq8Q8D3ii8CYDZazYcchILap0ppgblDU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eur02.safelinks.protection.outlook.com/?url=https%3A%2F%2Fdok.kombit.dk%2FMedia%2F638507456147368884%2FKP%2520Temavejledning%2520-%2520Afregning%2520af%2520kommunal%2520medfinansiering%2520og%2520mellemkommunal%2520afregning.pdf&amp;data=05%7C02%7COPJ%40kombit.dk%7Ce46abbf82a794a354b9e08de0590a365%7Ccc038af50e6843e5bb17957ad6f45f8e%7C0%7C0%7C638954315970348579%7CUnknown%7CTWFpbGZsb3d8eyJFbXB0eU1hcGkiOnRydWUsIlYiOiIwLjAuMDAwMCIsIlAiOiJXaW4zMiIsIkFOIjoiTWFpbCIsIldUIjoyfQ%3D%3D%7C0%7C%7C%7C&amp;sdata=NJJF7RqoLmMEfinrRFEgP8U7bvW9epcRX0oxV8t%2FG8w%3D&amp;reserved=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947341886/7a2efedb07?share=copy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cdn1.gopublic.dk/kombit/Media/638515358613461133/Slides%20Webinar%20relateret%20PL%2012%20-%20Korrektion%20af%20historiske%20refusionsafregninger%20pba.%20udsendte%20liste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vimeo.com/894439731/8a7b946cfa?share=copy" TargetMode="External"/><Relationship Id="rId11" Type="http://schemas.openxmlformats.org/officeDocument/2006/relationships/hyperlink" Target="https://vimeo.com/1084547684/6da4b62d90?share=copy" TargetMode="External"/><Relationship Id="rId5" Type="http://schemas.openxmlformats.org/officeDocument/2006/relationships/hyperlink" Target="https://dok.kombit.dk/Media/638385858158485908/Webinar%20om%20ny%20lovgivning%20relateret%20MAF%20%20%C3%A6ndringer%20i%20KP%20release%204.1.pdf" TargetMode="External"/><Relationship Id="rId10" Type="http://schemas.openxmlformats.org/officeDocument/2006/relationships/hyperlink" Target="https://cdn1.gopublic.dk/kombit/Media/638828960045865277/Understttelse%20af%206-rsregel%20ved%20handlekommuneaftaler%20-%20Relateret%20release%205.5%20d.%2024.06.25.pptx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kommunernespensionssystem.dk/release-pla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dn1.gopublic.dk/kombit/Media/638865212121740328/Ankestyrelsesafgrelse%20om%20flytning%20og%20KMF%20-%2023-29929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1855-EBBB-D7AC-3747-7881BA76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 godt i gang med mellemkommunal afregning i KP (emnespørgetime)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C76C2D-DF0A-F16B-CF41-515E0E6A47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Kommunernes Pensionssystem (KP)</a:t>
            </a:r>
          </a:p>
          <a:p>
            <a:r>
              <a:rPr lang="da-DK" dirty="0"/>
              <a:t>04-12-2025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B1850E-14DA-3509-1288-C7F3702565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07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ABE63-EC60-9BEB-BF1C-D816E7C6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AC77A-E739-72BD-A11A-3BDA91E0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a-DK" dirty="0"/>
              <a:t>Opfølgningsopgave tilretning for KMF og MAF </a:t>
            </a:r>
            <a:br>
              <a:rPr lang="da-DK" dirty="0"/>
            </a:br>
            <a:r>
              <a:rPr lang="da-DK" sz="1100" dirty="0"/>
              <a:t>(5.7 </a:t>
            </a:r>
            <a:r>
              <a:rPr lang="da-DK" sz="1100" dirty="0" err="1"/>
              <a:t>dec</a:t>
            </a:r>
            <a:r>
              <a:rPr lang="da-DK" sz="1100" dirty="0"/>
              <a:t> 25)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D86A4-B7A0-9590-9916-84E2CB505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da-DK" sz="1200" dirty="0">
                <a:latin typeface="Neue Haas Grotesk Text Pro" panose="020B0504020202020204" pitchFamily="34" charset="0"/>
              </a:rPr>
              <a:t>Opfølgningsopgaver ved skift af finansieringsansvar gives alene til den nye finansieringskommune.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da-DK" sz="1200" dirty="0">
              <a:latin typeface="Neue Haas Grotesk Text Pro" panose="020B05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da-DK" sz="1200" dirty="0">
                <a:latin typeface="Neue Haas Grotesk Text Pro" panose="020B0504020202020204" pitchFamily="34" charset="0"/>
              </a:rPr>
              <a:t>Tidligere kunne man opleve at få opgaver om, at man fik ansvaret i måneden før man mistede det.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da-DK" sz="1200" dirty="0">
              <a:latin typeface="Neue Haas Grotesk Text Pro" panose="020B05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da-DK" sz="1200" dirty="0">
                <a:latin typeface="Neue Haas Grotesk Text Pro" panose="020B0504020202020204" pitchFamily="34" charset="0"/>
              </a:rPr>
              <a:t>Opgaven skal kunne gives til den nye finansieringskommune er, at det er dem, der har grund til at handle på skiftet.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679333-1E7B-A045-1742-DE4D86053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857D9A21-24BC-15C1-4A56-C2641B002E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5631" b="12293"/>
          <a:stretch>
            <a:fillRect/>
          </a:stretch>
        </p:blipFill>
        <p:spPr>
          <a:xfrm>
            <a:off x="4572000" y="0"/>
            <a:ext cx="4572000" cy="5143500"/>
          </a:xfrm>
        </p:spPr>
      </p:pic>
    </p:spTree>
    <p:extLst>
      <p:ext uri="{BB962C8B-B14F-4D97-AF65-F5344CB8AC3E}">
        <p14:creationId xmlns:p14="http://schemas.microsoft.com/office/powerpoint/2010/main" val="17783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0CD05-87BA-5D09-0ECC-C27BC69E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Opvarmningsspørgsmål 1:3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637766-4172-911E-ED22-377A5EA747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Faktura spørgetime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8A295BEB-A518-A4D1-978A-A03DB88193E9}"/>
              </a:ext>
            </a:extLst>
          </p:cNvPr>
          <p:cNvSpPr txBox="1">
            <a:spLocks/>
          </p:cNvSpPr>
          <p:nvPr/>
        </p:nvSpPr>
        <p:spPr>
          <a:xfrm>
            <a:off x="4813432" y="1419225"/>
            <a:ext cx="3671639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72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252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None/>
              <a:tabLst/>
              <a:defRPr lang="da-DK"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B56DD39D-DC82-2808-F647-539FB6A7D86B}"/>
              </a:ext>
            </a:extLst>
          </p:cNvPr>
          <p:cNvSpPr/>
          <p:nvPr/>
        </p:nvSpPr>
        <p:spPr>
          <a:xfrm>
            <a:off x="2887200" y="1419225"/>
            <a:ext cx="5597871" cy="3168650"/>
          </a:xfrm>
          <a:prstGeom prst="wedgeRoundRectCallout">
            <a:avLst>
              <a:gd name="adj1" fmla="val 45298"/>
              <a:gd name="adj2" fmla="val 60330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Frem til september 2025 ville KP se på om du var på institution d.1. i måneden, så institutionsreglen var gældende for den måned.</a:t>
            </a:r>
          </a:p>
          <a:p>
            <a:pPr algn="l">
              <a:spcAft>
                <a:spcPts val="300"/>
              </a:spcAft>
            </a:pP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 oktober 2025 ser KP på den sidste dag i måneden, så institutionsopholdet ikke tæller i måneden. (Hvis altså udflytningen var registreret før månedskørslen).</a:t>
            </a: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EEABD253-A777-56C0-2672-3B819808324A}"/>
              </a:ext>
            </a:extLst>
          </p:cNvPr>
          <p:cNvSpPr/>
          <p:nvPr/>
        </p:nvSpPr>
        <p:spPr>
          <a:xfrm>
            <a:off x="468313" y="1419225"/>
            <a:ext cx="1907687" cy="3168650"/>
          </a:xfrm>
          <a:prstGeom prst="wedgeRoundRectCallout">
            <a:avLst>
              <a:gd name="adj1" fmla="val -40581"/>
              <a:gd name="adj2" fmla="val 60764"/>
              <a:gd name="adj3" fmla="val 16667"/>
            </a:avLst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sker der, hvis borger flytter ud af en institution midt i måneden?</a:t>
            </a:r>
          </a:p>
          <a:p>
            <a:pPr lvl="0"/>
            <a:endParaRPr lang="da-DK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C10B6ED8-49E9-CD97-2028-DF167A6AA40B}"/>
              </a:ext>
            </a:extLst>
          </p:cNvPr>
          <p:cNvCxnSpPr/>
          <p:nvPr/>
        </p:nvCxnSpPr>
        <p:spPr bwMode="auto">
          <a:xfrm>
            <a:off x="3427200" y="3974400"/>
            <a:ext cx="424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A2944E0D-B691-7004-36F9-AABEB455B2F0}"/>
              </a:ext>
            </a:extLst>
          </p:cNvPr>
          <p:cNvSpPr txBox="1"/>
          <p:nvPr/>
        </p:nvSpPr>
        <p:spPr>
          <a:xfrm>
            <a:off x="3362400" y="3758400"/>
            <a:ext cx="4248000" cy="46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1.				Månedskørsel ca. d.13.-21. 	      d.31.</a:t>
            </a:r>
          </a:p>
        </p:txBody>
      </p:sp>
    </p:spTree>
    <p:extLst>
      <p:ext uri="{BB962C8B-B14F-4D97-AF65-F5344CB8AC3E}">
        <p14:creationId xmlns:p14="http://schemas.microsoft.com/office/powerpoint/2010/main" val="71626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425D8-3DFD-8EFF-37FF-5A52A075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DF5F5-0E79-2836-6A0A-3B9DE69B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Opvarmningsspørgsmål 2:3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FB53D4-C010-9C6E-36C7-63F732196C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Faktura spørgetime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D2635B4E-8781-5BC2-5435-E0D42D2175EA}"/>
              </a:ext>
            </a:extLst>
          </p:cNvPr>
          <p:cNvSpPr txBox="1">
            <a:spLocks/>
          </p:cNvSpPr>
          <p:nvPr/>
        </p:nvSpPr>
        <p:spPr>
          <a:xfrm>
            <a:off x="4813432" y="1419225"/>
            <a:ext cx="3671639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72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252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None/>
              <a:tabLst/>
              <a:defRPr lang="da-DK"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A64F7AEA-BBD8-AB5F-ABE0-C8F1A4DDEBE7}"/>
              </a:ext>
            </a:extLst>
          </p:cNvPr>
          <p:cNvSpPr/>
          <p:nvPr/>
        </p:nvSpPr>
        <p:spPr>
          <a:xfrm>
            <a:off x="3921760" y="1419225"/>
            <a:ext cx="4563311" cy="3168650"/>
          </a:xfrm>
          <a:prstGeom prst="wedgeRoundRectCallout">
            <a:avLst>
              <a:gd name="adj1" fmla="val 45298"/>
              <a:gd name="adj2" fmla="val 60330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 og med november 2025 sendes afregningsoplysningerne også til finansieringskommunen for YR-sager. </a:t>
            </a:r>
          </a:p>
          <a:p>
            <a:pPr>
              <a:spcAft>
                <a:spcPts val="300"/>
              </a:spcAft>
            </a:pP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perioden frem til og med oktober 2025 vil I fortsat være henvist til at hentes disse oplysninger fra Ydelsesrefusion. Oplysningerne, som kan ses af finansieringskommunen i KP, er beregnede opgørelser og viser ikke, hvilken kommune, der er oplyst til Ydelsesrefusion.</a:t>
            </a: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D837633E-0C0E-8F09-13FF-B19FFF7EBC84}"/>
              </a:ext>
            </a:extLst>
          </p:cNvPr>
          <p:cNvSpPr/>
          <p:nvPr/>
        </p:nvSpPr>
        <p:spPr>
          <a:xfrm>
            <a:off x="468313" y="1419225"/>
            <a:ext cx="2918354" cy="3168650"/>
          </a:xfrm>
          <a:prstGeom prst="wedgeRoundRectCallout">
            <a:avLst>
              <a:gd name="adj1" fmla="val -40581"/>
              <a:gd name="adj2" fmla="val 60764"/>
              <a:gd name="adj3" fmla="val 16667"/>
            </a:avLst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kan vi se oplysninger om pensioner, som vi finansierer, der er tilkendt efter 1/7-2014?</a:t>
            </a:r>
          </a:p>
          <a:p>
            <a:pPr lvl="0"/>
            <a:endParaRPr lang="da-DK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7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4352-3E79-5FF2-F9E0-C0F13E6E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D91D6-2BE5-FD7F-FBD5-B15CCFF7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Opvarmningsspørgsmål 3:3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B85C2F-4053-E5E1-D74A-8F3DCCD3A8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Faktura spørgetime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E16547CB-9AC9-B49D-8622-6A0760B662C8}"/>
              </a:ext>
            </a:extLst>
          </p:cNvPr>
          <p:cNvSpPr txBox="1">
            <a:spLocks/>
          </p:cNvSpPr>
          <p:nvPr/>
        </p:nvSpPr>
        <p:spPr>
          <a:xfrm>
            <a:off x="4813432" y="1419225"/>
            <a:ext cx="3671639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72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252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None/>
              <a:tabLst/>
              <a:defRPr lang="da-DK"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A3D7C1D5-C757-6D5A-2F16-B0254A22AD55}"/>
              </a:ext>
            </a:extLst>
          </p:cNvPr>
          <p:cNvSpPr/>
          <p:nvPr/>
        </p:nvSpPr>
        <p:spPr>
          <a:xfrm>
            <a:off x="3420533" y="1419225"/>
            <a:ext cx="5064538" cy="3168650"/>
          </a:xfrm>
          <a:prstGeom prst="wedgeRoundRectCallout">
            <a:avLst>
              <a:gd name="adj1" fmla="val 45298"/>
              <a:gd name="adj2" fmla="val 60330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Ja, hvis institutionsopholdet involverer et forhold, som beskrevet i retssikkerhedslovens §9c. Dvs. at borger er placeret i en anden kommune. Ellers risikerer man, at der ikke afregnes korrekt.</a:t>
            </a:r>
          </a:p>
          <a:p>
            <a:pPr algn="l">
              <a:spcAft>
                <a:spcPts val="300"/>
              </a:spcAft>
            </a:pP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Det er til </a:t>
            </a:r>
            <a:r>
              <a:rPr lang="da-DK" i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gengæld ikke korrekt</a:t>
            </a: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at registrere et institutionsophold jf. §9c, hvis borger er placeret i egen kommune. Det kan blokere for en evt. refusion jf. 6 års reglen.</a:t>
            </a: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DF8BEA8B-3A57-5E34-2AF4-65996308A4B7}"/>
              </a:ext>
            </a:extLst>
          </p:cNvPr>
          <p:cNvSpPr/>
          <p:nvPr/>
        </p:nvSpPr>
        <p:spPr>
          <a:xfrm>
            <a:off x="468313" y="1419225"/>
            <a:ext cx="2525500" cy="3168650"/>
          </a:xfrm>
          <a:prstGeom prst="wedgeRoundRectCallout">
            <a:avLst>
              <a:gd name="adj1" fmla="val -40581"/>
              <a:gd name="adj2" fmla="val 60764"/>
              <a:gd name="adj3" fmla="val 16667"/>
            </a:avLst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 vigtigt at registrere institutionsophold i KP, mens 6 års reglen løber?</a:t>
            </a:r>
          </a:p>
        </p:txBody>
      </p:sp>
    </p:spTree>
    <p:extLst>
      <p:ext uri="{BB962C8B-B14F-4D97-AF65-F5344CB8AC3E}">
        <p14:creationId xmlns:p14="http://schemas.microsoft.com/office/powerpoint/2010/main" val="340205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7F37D-9C61-2D10-BAD2-8337EA5B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724" y="518026"/>
            <a:ext cx="4133844" cy="317174"/>
          </a:xfrm>
        </p:spPr>
        <p:txBody>
          <a:bodyPr/>
          <a:lstStyle/>
          <a:p>
            <a:r>
              <a:rPr lang="da-DK" dirty="0"/>
              <a:t>Rammer for spørgetid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8479D5DA-C18A-9BFC-D8E6-A136EFA2AE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" b="1228"/>
          <a:stretch/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0780C1-12D1-2040-80F1-FE4AFB143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835200"/>
            <a:ext cx="4103688" cy="3736800"/>
          </a:xfrm>
        </p:spPr>
        <p:txBody>
          <a:bodyPr/>
          <a:lstStyle/>
          <a:p>
            <a:r>
              <a:rPr lang="da-DK" dirty="0"/>
              <a:t>Generelle spørgsmål om brugen af KP ift. MAF: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Hvad gør man, hvis man bliver opkrævet et forkert beløb?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Hvornår er der forskel på finansieringsrapporten og finansieringshistorik-fanen?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Hvorfor kan man registrere forskellige typer institutionsophold?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Hvad er Manuel finansieringskommune?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Helst ikke konkrete spørgsmål til fastsættelse af finansieringskommune: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”Borger er tilkendt i kommune A d.2.feb 2015, men …..”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6CA61DD-7F50-4EE9-C90F-BC3795C871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CAB8E5B-8E8D-09D1-6F09-005155DBF8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245878"/>
            <a:ext cx="4103687" cy="144190"/>
          </a:xfrm>
        </p:spPr>
        <p:txBody>
          <a:bodyPr/>
          <a:lstStyle/>
          <a:p>
            <a:endParaRPr lang="da-DK" dirty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3F1A0E76-7B83-1978-3731-423DAC27690C}"/>
              </a:ext>
            </a:extLst>
          </p:cNvPr>
          <p:cNvGrpSpPr/>
          <p:nvPr/>
        </p:nvGrpSpPr>
        <p:grpSpPr>
          <a:xfrm>
            <a:off x="4577724" y="3965860"/>
            <a:ext cx="2567870" cy="872578"/>
            <a:chOff x="4577724" y="3965860"/>
            <a:chExt cx="2567870" cy="872578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87ED832A-F2BB-1B46-43B1-44536FDF9C81}"/>
                </a:ext>
              </a:extLst>
            </p:cNvPr>
            <p:cNvGrpSpPr/>
            <p:nvPr/>
          </p:nvGrpSpPr>
          <p:grpSpPr>
            <a:xfrm>
              <a:off x="4577724" y="3965860"/>
              <a:ext cx="938355" cy="872578"/>
              <a:chOff x="4577724" y="3965860"/>
              <a:chExt cx="938355" cy="872578"/>
            </a:xfrm>
          </p:grpSpPr>
          <p:grpSp>
            <p:nvGrpSpPr>
              <p:cNvPr id="9" name="Gruppe 8">
                <a:extLst>
                  <a:ext uri="{FF2B5EF4-FFF2-40B4-BE49-F238E27FC236}">
                    <a16:creationId xmlns:a16="http://schemas.microsoft.com/office/drawing/2014/main" id="{044AF3E1-868D-D153-2D07-29DB3BA56326}"/>
                  </a:ext>
                </a:extLst>
              </p:cNvPr>
              <p:cNvGrpSpPr/>
              <p:nvPr/>
            </p:nvGrpSpPr>
            <p:grpSpPr>
              <a:xfrm>
                <a:off x="4577724" y="3965860"/>
                <a:ext cx="938355" cy="872578"/>
                <a:chOff x="4602574" y="3622397"/>
                <a:chExt cx="1188000" cy="1188000"/>
              </a:xfrm>
            </p:grpSpPr>
            <p:sp>
              <p:nvSpPr>
                <p:cNvPr id="3" name="Rektangel 2">
                  <a:extLst>
                    <a:ext uri="{FF2B5EF4-FFF2-40B4-BE49-F238E27FC236}">
                      <a16:creationId xmlns:a16="http://schemas.microsoft.com/office/drawing/2014/main" id="{9970B52F-15AB-352D-827D-97BD81C54386}"/>
                    </a:ext>
                  </a:extLst>
                </p:cNvPr>
                <p:cNvSpPr/>
                <p:nvPr/>
              </p:nvSpPr>
              <p:spPr>
                <a:xfrm>
                  <a:off x="4602574" y="3622397"/>
                  <a:ext cx="1188000" cy="1188000"/>
                </a:xfrm>
                <a:prstGeom prst="rect">
                  <a:avLst/>
                </a:prstGeom>
                <a:solidFill>
                  <a:srgbClr val="F3EFE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a-DK" sz="800" dirty="0">
                    <a:solidFill>
                      <a:schemeClr val="tx1"/>
                    </a:solidFill>
                    <a:highlight>
                      <a:srgbClr val="111111"/>
                    </a:highlight>
                    <a:latin typeface="Arial"/>
                    <a:cs typeface="Arial"/>
                  </a:endParaRPr>
                </a:p>
              </p:txBody>
            </p:sp>
            <p:pic>
              <p:nvPicPr>
                <p:cNvPr id="7" name="Grafik 6">
                  <a:extLst>
                    <a:ext uri="{FF2B5EF4-FFF2-40B4-BE49-F238E27FC236}">
                      <a16:creationId xmlns:a16="http://schemas.microsoft.com/office/drawing/2014/main" id="{018B7202-233D-1281-10CC-F3D4323AE0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98742" y="3912043"/>
                  <a:ext cx="608707" cy="608707"/>
                </a:xfrm>
                <a:prstGeom prst="rect">
                  <a:avLst/>
                </a:prstGeom>
              </p:spPr>
            </p:pic>
          </p:grpSp>
          <p:sp>
            <p:nvSpPr>
              <p:cNvPr id="10" name="Gangetegn 9">
                <a:extLst>
                  <a:ext uri="{FF2B5EF4-FFF2-40B4-BE49-F238E27FC236}">
                    <a16:creationId xmlns:a16="http://schemas.microsoft.com/office/drawing/2014/main" id="{4DD75775-6BF7-C3AF-0D7E-9980E2FB0820}"/>
                  </a:ext>
                </a:extLst>
              </p:cNvPr>
              <p:cNvSpPr/>
              <p:nvPr/>
            </p:nvSpPr>
            <p:spPr>
              <a:xfrm>
                <a:off x="4602286" y="3974690"/>
                <a:ext cx="899652" cy="863748"/>
              </a:xfrm>
              <a:prstGeom prst="mathMultiply">
                <a:avLst>
                  <a:gd name="adj1" fmla="val 8153"/>
                </a:avLst>
              </a:prstGeom>
              <a:solidFill>
                <a:srgbClr val="FF0000">
                  <a:alpha val="21961"/>
                </a:srgb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</a:pPr>
                <a:endParaRPr lang="da-DK" sz="1000" dirty="0">
                  <a:solidFill>
                    <a:schemeClr val="tx1"/>
                  </a:solidFill>
                  <a:latin typeface="Neue Haas Grotesk Text Pro" panose="020B0504020202020204" pitchFamily="34" charset="77"/>
                  <a:cs typeface="Arial"/>
                </a:endParaRPr>
              </a:p>
            </p:txBody>
          </p:sp>
        </p:grp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339E8BAD-CF37-0D23-1EF2-C65FEC92CC1E}"/>
                </a:ext>
              </a:extLst>
            </p:cNvPr>
            <p:cNvSpPr txBox="1"/>
            <p:nvPr/>
          </p:nvSpPr>
          <p:spPr>
            <a:xfrm>
              <a:off x="5737123" y="3974690"/>
              <a:ext cx="1408471" cy="863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1400" kern="0" dirty="0">
                  <a:solidFill>
                    <a:srgbClr val="FF0000"/>
                  </a:solidFill>
                  <a:latin typeface="Neue Haas Grotesk Text Pro" panose="020B0504020202020204" pitchFamily="34" charset="77"/>
                  <a:cs typeface="Arial"/>
                </a:rPr>
                <a:t>Optagelse af mødet stopper her.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6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769CD-B0B7-4912-C7BF-D7837F616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8943-F8B4-210E-D75F-FD4115B0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Åben mikrofon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9F8599-5C0F-0B39-8903-52248C55E5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Faktura spørgetime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5E7E0C39-B63A-5C8A-0D77-1DAF7D6DA18C}"/>
              </a:ext>
            </a:extLst>
          </p:cNvPr>
          <p:cNvSpPr txBox="1">
            <a:spLocks/>
          </p:cNvSpPr>
          <p:nvPr/>
        </p:nvSpPr>
        <p:spPr>
          <a:xfrm>
            <a:off x="4813432" y="1419225"/>
            <a:ext cx="3671639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72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None/>
              <a:defRPr lang="da-DK" sz="11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252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None/>
              <a:tabLst/>
              <a:defRPr lang="da-DK"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4A4C6033-1D0A-ED0F-0C3F-C1101E555F3A}"/>
              </a:ext>
            </a:extLst>
          </p:cNvPr>
          <p:cNvSpPr/>
          <p:nvPr/>
        </p:nvSpPr>
        <p:spPr>
          <a:xfrm>
            <a:off x="6887497" y="1419225"/>
            <a:ext cx="1597574" cy="3168650"/>
          </a:xfrm>
          <a:prstGeom prst="wedgeRoundRectCallout">
            <a:avLst>
              <a:gd name="adj1" fmla="val 45298"/>
              <a:gd name="adj2" fmla="val 60330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2640BFED-FD33-046B-6381-72B819D77FAD}"/>
              </a:ext>
            </a:extLst>
          </p:cNvPr>
          <p:cNvSpPr/>
          <p:nvPr/>
        </p:nvSpPr>
        <p:spPr>
          <a:xfrm>
            <a:off x="468313" y="1419225"/>
            <a:ext cx="5497410" cy="3168650"/>
          </a:xfrm>
          <a:prstGeom prst="wedgeRoundRectCallout">
            <a:avLst>
              <a:gd name="adj1" fmla="val -40581"/>
              <a:gd name="adj2" fmla="val 60764"/>
              <a:gd name="adj3" fmla="val 16667"/>
            </a:avLst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Ordet er frit…</a:t>
            </a:r>
          </a:p>
        </p:txBody>
      </p:sp>
    </p:spTree>
    <p:extLst>
      <p:ext uri="{BB962C8B-B14F-4D97-AF65-F5344CB8AC3E}">
        <p14:creationId xmlns:p14="http://schemas.microsoft.com/office/powerpoint/2010/main" val="28224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2C3E-E0EF-02BF-E3E6-C4F114F5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441A6-2BC1-3F0B-C919-8DD6C59F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a-DK" dirty="0"/>
              <a:t>Opsamling</a:t>
            </a:r>
            <a:endParaRPr lang="da-DK" sz="11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BF85FC-92D5-B22B-8BEA-A180CB2D0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a-DK" sz="1200" dirty="0"/>
              <a:t>Input og forslag til formen på dette møde og evt. materiale, som kan understøtte brugen af MAF i KP modtages gerne på kp@kombit.dk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C24641-68C0-D761-EDDF-1175C99BE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 descr="Et billede, der indeholder svamp, efterår, Spiselige svampe, udendørs&#10;&#10;AI-genereret indhold kan være ukorrekt.">
            <a:extLst>
              <a:ext uri="{FF2B5EF4-FFF2-40B4-BE49-F238E27FC236}">
                <a16:creationId xmlns:a16="http://schemas.microsoft.com/office/drawing/2014/main" id="{EBFA8973-1000-7511-C989-5DA5188280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30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139DC-D2E1-3543-29D6-66820801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mødet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83DBB-5450-036A-0E82-300D990BE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8F30779B-9B87-B0BA-E598-39E17C5B3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1F118B1-EAF2-493C-9147-1E7CD7809AA9}"/>
              </a:ext>
            </a:extLst>
          </p:cNvPr>
          <p:cNvSpPr/>
          <p:nvPr/>
        </p:nvSpPr>
        <p:spPr>
          <a:xfrm>
            <a:off x="6519862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222D2E4-BE8A-4DF9-9F76-A3B694628A7D}"/>
              </a:ext>
            </a:extLst>
          </p:cNvPr>
          <p:cNvSpPr/>
          <p:nvPr/>
        </p:nvSpPr>
        <p:spPr>
          <a:xfrm>
            <a:off x="5148263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79917F8-D357-4E3A-A7E0-B723DA55A843}"/>
              </a:ext>
            </a:extLst>
          </p:cNvPr>
          <p:cNvSpPr/>
          <p:nvPr/>
        </p:nvSpPr>
        <p:spPr>
          <a:xfrm>
            <a:off x="6519862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9BDFE66-56AF-4823-9C0A-8B9B8A916B7E}"/>
              </a:ext>
            </a:extLst>
          </p:cNvPr>
          <p:cNvSpPr/>
          <p:nvPr/>
        </p:nvSpPr>
        <p:spPr>
          <a:xfrm>
            <a:off x="5148263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33E1-1227-48F0-995D-602ABA641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5475" y="3285238"/>
            <a:ext cx="596774" cy="59677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67982C6-240C-4FDB-B29E-A33322D85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4780" y="2041660"/>
            <a:ext cx="343429" cy="36698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0E634AD-443E-4E9C-A34D-371E8A4CD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4431" y="3285238"/>
            <a:ext cx="608707" cy="60870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601D50D-8C03-4798-B3F2-3B0C5EE4D3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0856" y="1927972"/>
            <a:ext cx="603348" cy="6033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DDEC4E-BA08-4012-9E0B-764A61D3F5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93962" y="2041660"/>
            <a:ext cx="410842" cy="410842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EBD4F56-4710-4828-B245-FE8743AF4D6D}"/>
              </a:ext>
            </a:extLst>
          </p:cNvPr>
          <p:cNvCxnSpPr/>
          <p:nvPr/>
        </p:nvCxnSpPr>
        <p:spPr bwMode="auto">
          <a:xfrm flipH="1">
            <a:off x="5742263" y="1851670"/>
            <a:ext cx="6521" cy="72008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EF407C9-EC94-9737-C2C1-0F89D9DF6F85}"/>
              </a:ext>
            </a:extLst>
          </p:cNvPr>
          <p:cNvSpPr txBox="1"/>
          <p:nvPr/>
        </p:nvSpPr>
        <p:spPr>
          <a:xfrm>
            <a:off x="5090160" y="4150072"/>
            <a:ext cx="1356360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da-DK" sz="1100" dirty="0"/>
              <a:t>Find optagelsen og slides her: </a:t>
            </a:r>
            <a:r>
              <a:rPr lang="da-DK" sz="1100" dirty="0">
                <a:hlinkClick r:id="rId13"/>
              </a:rPr>
              <a:t>Implementering og videreudvikling</a:t>
            </a:r>
            <a:r>
              <a:rPr lang="da-DK" sz="1100" dirty="0"/>
              <a:t> </a:t>
            </a:r>
          </a:p>
          <a:p>
            <a:pPr indent="0">
              <a:buNone/>
            </a:pPr>
            <a:r>
              <a:rPr lang="da-DK" sz="1100" dirty="0"/>
              <a:t>/ Møder</a:t>
            </a:r>
          </a:p>
        </p:txBody>
      </p:sp>
      <p:pic>
        <p:nvPicPr>
          <p:cNvPr id="8" name="Pladsholder til billede 7" descr="Et billede, der indeholder kontorartikler, indendørs, skrivebord, computer&#10;&#10;Indhold genereret af kunstig intelligens kan være forkert.">
            <a:extLst>
              <a:ext uri="{FF2B5EF4-FFF2-40B4-BE49-F238E27FC236}">
                <a16:creationId xmlns:a16="http://schemas.microsoft.com/office/drawing/2014/main" id="{46454B62-6725-F14F-BB5F-9195A93D6A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5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2E245-4866-1832-6542-D6B27CA6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968957-B7FB-8C46-CA8E-DEC4892A2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a-DK" sz="1200" dirty="0"/>
              <a:t>Materiale om MAF i KP</a:t>
            </a:r>
          </a:p>
          <a:p>
            <a:r>
              <a:rPr lang="da-DK" sz="1200" dirty="0"/>
              <a:t>MAF-ændringer i KP (2023-25)</a:t>
            </a:r>
          </a:p>
          <a:p>
            <a:pPr lvl="0"/>
            <a:r>
              <a:rPr lang="da-DK" sz="1200" dirty="0"/>
              <a:t>Opvarmningsspørgsmål</a:t>
            </a:r>
          </a:p>
          <a:p>
            <a:pPr lvl="0"/>
            <a:r>
              <a:rPr lang="da-DK" sz="1200" dirty="0"/>
              <a:t>Åben mikrofon</a:t>
            </a:r>
          </a:p>
          <a:p>
            <a:pPr lvl="0"/>
            <a:endParaRPr lang="da-DK" sz="12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48CBB8B-4588-08E2-4069-D18E858937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 descr="Et billede, der indeholder svamp, efterår, Spiselige svampe, udendørs&#10;&#10;AI-genereret indhold kan være ukorrekt.">
            <a:extLst>
              <a:ext uri="{FF2B5EF4-FFF2-40B4-BE49-F238E27FC236}">
                <a16:creationId xmlns:a16="http://schemas.microsoft.com/office/drawing/2014/main" id="{D0CC42E1-8664-24BF-C897-B039CA0449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80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A4F63-F29E-8AF8-69B6-585352FB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Materiale om MAF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22AEF3-C514-D4B1-BAA4-4943778A7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/>
              <a:t>Udvalgt materiale relateret emnet:</a:t>
            </a:r>
            <a:r>
              <a:rPr lang="da-DK" dirty="0"/>
              <a:t> </a:t>
            </a:r>
          </a:p>
          <a:p>
            <a:pPr lvl="0"/>
            <a:r>
              <a:rPr lang="da-DK" u="sng" dirty="0">
                <a:hlinkClick r:id="rId2"/>
              </a:rPr>
              <a:t>KP Temavejledning - Afregning af kommunal medfinansiering og mellemkommunal afregning.pdf</a:t>
            </a:r>
            <a:endParaRPr lang="da-DK" u="sng" dirty="0"/>
          </a:p>
          <a:p>
            <a:pPr lvl="0"/>
            <a:endParaRPr lang="da-DK" dirty="0"/>
          </a:p>
          <a:p>
            <a:r>
              <a:rPr lang="da-DK" u="sng" dirty="0">
                <a:hlinkClick r:id="rId3"/>
              </a:rPr>
              <a:t>KP Temavejledning - Afstemning af mellemkommunal afregning.pdf</a:t>
            </a:r>
            <a:endParaRPr lang="da-DK" dirty="0"/>
          </a:p>
          <a:p>
            <a:pPr lvl="0"/>
            <a:endParaRPr lang="da-DK" dirty="0"/>
          </a:p>
          <a:p>
            <a:pPr lvl="0"/>
            <a:r>
              <a:rPr lang="da-DK" dirty="0"/>
              <a:t>Afsnit ”3.9 Registrering af institutionsophold” og ”4.12 Registrer institutionsophold” </a:t>
            </a:r>
            <a:r>
              <a:rPr lang="da-DK" u="sng" dirty="0">
                <a:hlinkClick r:id="rId4"/>
              </a:rPr>
              <a:t>Brugervejledning for sagsbehandler og medarbejder med økonomiopgaver</a:t>
            </a:r>
            <a:endParaRPr lang="da-DK" dirty="0"/>
          </a:p>
          <a:p>
            <a:pPr lvl="0"/>
            <a:r>
              <a:rPr lang="da-DK" dirty="0"/>
              <a:t>Afsnit ”6.23 Institutioner til mellemkommunal afregning” og ”6.30 NemKonto MAF” </a:t>
            </a:r>
            <a:r>
              <a:rPr lang="da-DK" u="sng" dirty="0">
                <a:hlinkClick r:id="rId5"/>
              </a:rPr>
              <a:t>Brugervejledning for systemadministrator</a:t>
            </a:r>
            <a:endParaRPr lang="da-DK" dirty="0"/>
          </a:p>
          <a:p>
            <a:r>
              <a:rPr lang="da-DK" dirty="0"/>
              <a:t> 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96FBF2-2CC9-B09B-9736-50F20FC36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61E13A44-01A2-FDFE-BD78-9E9B3C5E83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/>
      </p:pic>
    </p:spTree>
    <p:extLst>
      <p:ext uri="{BB962C8B-B14F-4D97-AF65-F5344CB8AC3E}">
        <p14:creationId xmlns:p14="http://schemas.microsoft.com/office/powerpoint/2010/main" val="27504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7C45-5F80-728E-F1C1-108F5921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72B46-F35C-A409-A5D1-4E4C643F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 Temavejledning – </a:t>
            </a:r>
            <a:br>
              <a:rPr lang="da-DK" dirty="0"/>
            </a:br>
            <a:r>
              <a:rPr lang="da-DK" dirty="0"/>
              <a:t>KMF og MAF</a:t>
            </a:r>
            <a:r>
              <a:rPr lang="da-DK" sz="1100" u="sng" dirty="0">
                <a:hlinkClick r:id="rId2"/>
              </a:rPr>
              <a:t>(link)</a:t>
            </a:r>
            <a:br>
              <a:rPr lang="da-DK" u="sng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9E8A5C-3CED-E4B1-6A24-5881B931C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a-DK" u="sng" dirty="0"/>
              <a:t>Indholdsfortegnelse:</a:t>
            </a:r>
          </a:p>
          <a:p>
            <a:pPr marL="228600" lvl="0" indent="-228600">
              <a:buAutoNum type="arabicPeriod"/>
            </a:pPr>
            <a:r>
              <a:rPr lang="da-DK" dirty="0"/>
              <a:t>Finansiering af forskellige ydelse</a:t>
            </a:r>
          </a:p>
          <a:p>
            <a:pPr marL="228600" lvl="0" indent="-228600">
              <a:buAutoNum type="arabicPeriod"/>
            </a:pPr>
            <a:endParaRPr lang="da-DK" dirty="0"/>
          </a:p>
          <a:p>
            <a:pPr marL="228600" lvl="0" indent="-228600">
              <a:buAutoNum type="arabicPeriod"/>
            </a:pPr>
            <a:r>
              <a:rPr lang="da-DK" dirty="0"/>
              <a:t>Fastsættelse af finansieringskommune</a:t>
            </a:r>
          </a:p>
          <a:p>
            <a:pPr marL="228600" lvl="0" indent="-228600">
              <a:buAutoNum type="arabicPeriod"/>
            </a:pPr>
            <a:endParaRPr lang="da-DK" dirty="0"/>
          </a:p>
          <a:p>
            <a:pPr marL="228600" lvl="0" indent="-228600">
              <a:buAutoNum type="arabicPeriod"/>
            </a:pPr>
            <a:r>
              <a:rPr lang="da-DK" dirty="0"/>
              <a:t>Opfølgningsopgaver i forbindelse med mellemkommunal afregning</a:t>
            </a:r>
          </a:p>
          <a:p>
            <a:pPr marL="228600" lvl="0" indent="-228600">
              <a:buAutoNum type="arabicPeriod"/>
            </a:pPr>
            <a:endParaRPr lang="da-DK" dirty="0"/>
          </a:p>
          <a:p>
            <a:pPr marL="228600" lvl="0" indent="-228600">
              <a:buAutoNum type="arabicPeriod"/>
            </a:pPr>
            <a:r>
              <a:rPr lang="da-DK" dirty="0"/>
              <a:t>Betalingsflow for medfinansiering og mellemkommunal refusion</a:t>
            </a:r>
          </a:p>
          <a:p>
            <a:pPr marL="228600" lvl="0" indent="-228600">
              <a:buAutoNum type="arabicPeriod"/>
            </a:pPr>
            <a:endParaRPr lang="da-DK" dirty="0"/>
          </a:p>
          <a:p>
            <a:pPr marL="228600" lvl="0" indent="-228600">
              <a:buAutoNum type="arabicPeriod"/>
            </a:pPr>
            <a:r>
              <a:rPr lang="da-DK" dirty="0"/>
              <a:t>Opfølgning på finansiering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207479-2F6B-45A4-D602-30E32EE7AE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45621835-E5AA-2C79-5CA0-2643FD1536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/>
      </p:pic>
    </p:spTree>
    <p:extLst>
      <p:ext uri="{BB962C8B-B14F-4D97-AF65-F5344CB8AC3E}">
        <p14:creationId xmlns:p14="http://schemas.microsoft.com/office/powerpoint/2010/main" val="18242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1BC8189C-F8D9-0193-A96A-D15323A9D2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28885" b="28885"/>
          <a:stretch/>
        </p:blipFill>
        <p:spPr/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D855D12-E96A-832C-77D5-314B23385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F0E4E6DC-C19D-A241-6148-6EC70DA74B73}"/>
              </a:ext>
            </a:extLst>
          </p:cNvPr>
          <p:cNvCxnSpPr/>
          <p:nvPr/>
        </p:nvCxnSpPr>
        <p:spPr bwMode="auto">
          <a:xfrm>
            <a:off x="302400" y="4082400"/>
            <a:ext cx="8330400" cy="0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F23BEDA7-CBC3-E079-40CE-03122C52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54099"/>
              </p:ext>
            </p:extLst>
          </p:nvPr>
        </p:nvGraphicFramePr>
        <p:xfrm>
          <a:off x="302400" y="4076977"/>
          <a:ext cx="8193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0">
                  <a:extLst>
                    <a:ext uri="{9D8B030D-6E8A-4147-A177-3AD203B41FA5}">
                      <a16:colId xmlns:a16="http://schemas.microsoft.com/office/drawing/2014/main" val="1106771442"/>
                    </a:ext>
                  </a:extLst>
                </a:gridCol>
                <a:gridCol w="2048400">
                  <a:extLst>
                    <a:ext uri="{9D8B030D-6E8A-4147-A177-3AD203B41FA5}">
                      <a16:colId xmlns:a16="http://schemas.microsoft.com/office/drawing/2014/main" val="4206828980"/>
                    </a:ext>
                  </a:extLst>
                </a:gridCol>
                <a:gridCol w="2048400">
                  <a:extLst>
                    <a:ext uri="{9D8B030D-6E8A-4147-A177-3AD203B41FA5}">
                      <a16:colId xmlns:a16="http://schemas.microsoft.com/office/drawing/2014/main" val="2653179121"/>
                    </a:ext>
                  </a:extLst>
                </a:gridCol>
                <a:gridCol w="2048400">
                  <a:extLst>
                    <a:ext uri="{9D8B030D-6E8A-4147-A177-3AD203B41FA5}">
                      <a16:colId xmlns:a16="http://schemas.microsoft.com/office/drawing/2014/main" val="395964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2023</a:t>
                      </a: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113999"/>
                  </a:ext>
                </a:extLst>
              </a:tr>
            </a:tbl>
          </a:graphicData>
        </a:graphic>
      </p:graphicFrame>
      <p:sp>
        <p:nvSpPr>
          <p:cNvPr id="14" name="Tekstfelt 13">
            <a:extLst>
              <a:ext uri="{FF2B5EF4-FFF2-40B4-BE49-F238E27FC236}">
                <a16:creationId xmlns:a16="http://schemas.microsoft.com/office/drawing/2014/main" id="{D0496A15-D8B9-B332-0BDD-2ECC387F1CC9}"/>
              </a:ext>
            </a:extLst>
          </p:cNvPr>
          <p:cNvSpPr txBox="1"/>
          <p:nvPr/>
        </p:nvSpPr>
        <p:spPr>
          <a:xfrm rot="18218201">
            <a:off x="4696144" y="2470229"/>
            <a:ext cx="3426808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sep.25: Skilledato for flytning ifm. KMF og MAF (5.6)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EA51579-73FA-50E1-7F10-4674F136A582}"/>
              </a:ext>
            </a:extLst>
          </p:cNvPr>
          <p:cNvSpPr txBox="1"/>
          <p:nvPr/>
        </p:nvSpPr>
        <p:spPr>
          <a:xfrm rot="18218201">
            <a:off x="5049748" y="1970898"/>
            <a:ext cx="4591713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nov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25: Udstilling af YR-sager til finansieringskommunen (5.6.1)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104B5FB-3A5F-B0FD-7A60-54ADDA92BB41}"/>
              </a:ext>
            </a:extLst>
          </p:cNvPr>
          <p:cNvSpPr txBox="1"/>
          <p:nvPr/>
        </p:nvSpPr>
        <p:spPr>
          <a:xfrm rot="18218201">
            <a:off x="4450636" y="2603459"/>
            <a:ext cx="3106760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apr.25: MAF ved handlekommuneaftale (5.5)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4942D6D-7978-A50A-8917-195BFEB71F44}"/>
              </a:ext>
            </a:extLst>
          </p:cNvPr>
          <p:cNvSpPr txBox="1"/>
          <p:nvPr/>
        </p:nvSpPr>
        <p:spPr>
          <a:xfrm rot="18218201">
            <a:off x="4900148" y="2444342"/>
            <a:ext cx="3488994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sep.25: Finansieringshistorik fanen synlig for flere (5.6)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D7A64F1-B851-C26D-ADFD-4881381661DB}"/>
              </a:ext>
            </a:extLst>
          </p:cNvPr>
          <p:cNvSpPr txBox="1"/>
          <p:nvPr/>
        </p:nvSpPr>
        <p:spPr>
          <a:xfrm rot="18218201">
            <a:off x="5379214" y="2262023"/>
            <a:ext cx="3926962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dec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25: Opfølgningsopgavetilretning for KMF og MAF (5.7)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9D42E4C-04E9-36DE-65E1-53117DD8D9F0}"/>
              </a:ext>
            </a:extLst>
          </p:cNvPr>
          <p:cNvSpPr txBox="1"/>
          <p:nvPr/>
        </p:nvSpPr>
        <p:spPr>
          <a:xfrm rot="18218201">
            <a:off x="1994408" y="2368029"/>
            <a:ext cx="3672313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mar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24: Ændring til lovændring pga. høringssvar (5.0)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5749331-DE57-3919-34A8-40D9D67BF47A}"/>
              </a:ext>
            </a:extLst>
          </p:cNvPr>
          <p:cNvSpPr txBox="1"/>
          <p:nvPr/>
        </p:nvSpPr>
        <p:spPr>
          <a:xfrm rot="18218201">
            <a:off x="1189410" y="2597509"/>
            <a:ext cx="3121053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dec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23: Lovændring pr. 1.1.2024(4.1)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3613144-362D-DAC8-EE25-9FDD2C3F4D86}"/>
              </a:ext>
            </a:extLst>
          </p:cNvPr>
          <p:cNvSpPr txBox="1"/>
          <p:nvPr/>
        </p:nvSpPr>
        <p:spPr>
          <a:xfrm rot="18218201">
            <a:off x="822004" y="2368029"/>
            <a:ext cx="3672313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okt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23: Rapporter til afstemning af KMF&amp;MAF (4.0)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EDBB266-33A9-6488-4898-76C0E2B37276}"/>
              </a:ext>
            </a:extLst>
          </p:cNvPr>
          <p:cNvSpPr txBox="1"/>
          <p:nvPr/>
        </p:nvSpPr>
        <p:spPr>
          <a:xfrm rot="18218201">
            <a:off x="1220019" y="2235945"/>
            <a:ext cx="3989607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dec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23: Rettelser af Tilkendelses- og Bevillingsstartdato (4.1)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5648E8B-7210-21D5-4822-4B74581D8B4C}"/>
              </a:ext>
            </a:extLst>
          </p:cNvPr>
          <p:cNvSpPr txBox="1"/>
          <p:nvPr/>
        </p:nvSpPr>
        <p:spPr>
          <a:xfrm rot="18218201">
            <a:off x="2175688" y="2368029"/>
            <a:ext cx="3672313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mar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24: Overførsel af MAF til SE-</a:t>
            </a: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nr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(5.0)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FC550EA-19BF-EA11-0816-22D35F65D789}"/>
              </a:ext>
            </a:extLst>
          </p:cNvPr>
          <p:cNvSpPr txBox="1"/>
          <p:nvPr/>
        </p:nvSpPr>
        <p:spPr>
          <a:xfrm rot="18218201">
            <a:off x="2361565" y="2368029"/>
            <a:ext cx="3672313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mar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24: Visning af KMF/MAF for boligstøtte (5.0)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A43B92B3-8CFF-FA68-0B27-90DBD140E83C}"/>
              </a:ext>
            </a:extLst>
          </p:cNvPr>
          <p:cNvSpPr txBox="1"/>
          <p:nvPr/>
        </p:nvSpPr>
        <p:spPr>
          <a:xfrm rot="18218201">
            <a:off x="2856095" y="2368029"/>
            <a:ext cx="3672313" cy="223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 err="1">
                <a:latin typeface="Neue Haas Grotesk Text Pro" panose="020B0504020202020204" pitchFamily="34" charset="77"/>
                <a:cs typeface="Arial"/>
              </a:rPr>
              <a:t>jun</a:t>
            </a: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 24: UDK retter KMF ift. udbetalingsdato (UDKPE)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5F87089C-A2BE-0A0E-A765-93CD79DB31D0}"/>
              </a:ext>
            </a:extLst>
          </p:cNvPr>
          <p:cNvSpPr txBox="1">
            <a:spLocks/>
          </p:cNvSpPr>
          <p:nvPr/>
        </p:nvSpPr>
        <p:spPr>
          <a:xfrm>
            <a:off x="484050" y="576822"/>
            <a:ext cx="3387402" cy="11164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a-DK" sz="2400" b="1" i="0" kern="0" spc="0" baseline="0" noProof="0" dirty="0">
                <a:solidFill>
                  <a:schemeClr val="tx1"/>
                </a:solidFill>
                <a:latin typeface="Neue Haas Grotesk Text Pro" panose="020B0504020202020204" pitchFamily="34" charset="77"/>
                <a:ea typeface="+mj-ea"/>
                <a:cs typeface="Arial"/>
              </a:defRPr>
            </a:lvl1pPr>
          </a:lstStyle>
          <a:p>
            <a:r>
              <a:rPr lang="da-DK" dirty="0"/>
              <a:t>MAF – Ændringer i KP 2023-2025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0A9DBF0-8F29-355F-625E-C2CE832A7C26}"/>
              </a:ext>
            </a:extLst>
          </p:cNvPr>
          <p:cNvSpPr txBox="1"/>
          <p:nvPr/>
        </p:nvSpPr>
        <p:spPr>
          <a:xfrm>
            <a:off x="1548141" y="4455017"/>
            <a:ext cx="1029459" cy="493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3" name="Pladsholder til tekst 8">
            <a:extLst>
              <a:ext uri="{FF2B5EF4-FFF2-40B4-BE49-F238E27FC236}">
                <a16:creationId xmlns:a16="http://schemas.microsoft.com/office/drawing/2014/main" id="{BA03CEF0-4A3E-5B83-71FA-900C2979F6E3}"/>
              </a:ext>
            </a:extLst>
          </p:cNvPr>
          <p:cNvSpPr txBox="1">
            <a:spLocks/>
          </p:cNvSpPr>
          <p:nvPr/>
        </p:nvSpPr>
        <p:spPr>
          <a:xfrm>
            <a:off x="722510" y="4390186"/>
            <a:ext cx="1520149" cy="67690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5200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4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1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10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/>
              <a:t>↗ Webinar om ny MAF-lovgivning fra december 2023 (</a:t>
            </a:r>
            <a:r>
              <a:rPr lang="da-DK" sz="800" dirty="0" err="1"/>
              <a:t>Dok.bib</a:t>
            </a:r>
            <a:r>
              <a:rPr lang="da-DK" sz="800" dirty="0"/>
              <a:t>. Webinarer om releases) (</a:t>
            </a:r>
            <a:r>
              <a:rPr lang="da-DK" sz="800" dirty="0">
                <a:hlinkClick r:id="rId5"/>
              </a:rPr>
              <a:t>slides </a:t>
            </a:r>
            <a:r>
              <a:rPr lang="da-DK" sz="800" dirty="0"/>
              <a:t>og </a:t>
            </a:r>
            <a:r>
              <a:rPr lang="da-DK" sz="800" dirty="0">
                <a:hlinkClick r:id="rId6"/>
              </a:rPr>
              <a:t>video</a:t>
            </a:r>
            <a:r>
              <a:rPr lang="da-DK" sz="800" dirty="0"/>
              <a:t>)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90970EC7-FF24-DC5F-7AB8-B0041C28F65E}"/>
              </a:ext>
            </a:extLst>
          </p:cNvPr>
          <p:cNvCxnSpPr>
            <a:cxnSpLocks/>
            <a:stCxn id="3" idx="0"/>
            <a:endCxn id="21" idx="1"/>
          </p:cNvCxnSpPr>
          <p:nvPr/>
        </p:nvCxnSpPr>
        <p:spPr bwMode="auto">
          <a:xfrm flipV="1">
            <a:off x="1482585" y="4008365"/>
            <a:ext cx="402937" cy="381821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CAA53A93-D1BA-8D8D-BF36-19FFF423747E}"/>
              </a:ext>
            </a:extLst>
          </p:cNvPr>
          <p:cNvSpPr txBox="1">
            <a:spLocks/>
          </p:cNvSpPr>
          <p:nvPr/>
        </p:nvSpPr>
        <p:spPr>
          <a:xfrm>
            <a:off x="2721906" y="4382464"/>
            <a:ext cx="1520149" cy="67690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5200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4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1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10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/>
              <a:t>↗ Webinar om korrektionslister på baggrund af lovændring (</a:t>
            </a:r>
            <a:r>
              <a:rPr lang="da-DK" sz="800" dirty="0" err="1"/>
              <a:t>Dok.bib</a:t>
            </a:r>
            <a:r>
              <a:rPr lang="da-DK" sz="800" dirty="0"/>
              <a:t>. Webinarer om KLIK-</a:t>
            </a:r>
            <a:r>
              <a:rPr lang="da-DK" sz="800" dirty="0" err="1"/>
              <a:t>opg</a:t>
            </a:r>
            <a:r>
              <a:rPr lang="da-DK" sz="800" dirty="0"/>
              <a:t>.) (</a:t>
            </a:r>
            <a:r>
              <a:rPr lang="da-DK" sz="800" dirty="0">
                <a:hlinkClick r:id="rId7"/>
              </a:rPr>
              <a:t>slides </a:t>
            </a:r>
            <a:r>
              <a:rPr lang="da-DK" sz="800" dirty="0"/>
              <a:t>og </a:t>
            </a:r>
            <a:r>
              <a:rPr lang="da-DK" sz="800" dirty="0">
                <a:hlinkClick r:id="rId8"/>
              </a:rPr>
              <a:t>video</a:t>
            </a:r>
            <a:r>
              <a:rPr lang="da-DK" sz="800" dirty="0"/>
              <a:t>)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B099B06-750B-8334-9CEA-1CC0631B0AC6}"/>
              </a:ext>
            </a:extLst>
          </p:cNvPr>
          <p:cNvCxnSpPr>
            <a:cxnSpLocks/>
            <a:stCxn id="12" idx="0"/>
            <a:endCxn id="20" idx="1"/>
          </p:cNvCxnSpPr>
          <p:nvPr/>
        </p:nvCxnSpPr>
        <p:spPr bwMode="auto">
          <a:xfrm flipH="1" flipV="1">
            <a:off x="2813472" y="4008366"/>
            <a:ext cx="668509" cy="374098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" name="Pladsholder til tekst 8">
            <a:extLst>
              <a:ext uri="{FF2B5EF4-FFF2-40B4-BE49-F238E27FC236}">
                <a16:creationId xmlns:a16="http://schemas.microsoft.com/office/drawing/2014/main" id="{682F50BD-1FB3-438F-0C1E-D43F3A298426}"/>
              </a:ext>
            </a:extLst>
          </p:cNvPr>
          <p:cNvSpPr txBox="1">
            <a:spLocks/>
          </p:cNvSpPr>
          <p:nvPr/>
        </p:nvSpPr>
        <p:spPr>
          <a:xfrm>
            <a:off x="396839" y="1208489"/>
            <a:ext cx="2070105" cy="204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5200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4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1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10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/>
              <a:t>↗ </a:t>
            </a:r>
            <a:r>
              <a:rPr lang="da-DK" sz="800" dirty="0">
                <a:hlinkClick r:id="rId9"/>
              </a:rPr>
              <a:t>Releasenotes</a:t>
            </a:r>
            <a:endParaRPr lang="da-DK" sz="800" dirty="0"/>
          </a:p>
        </p:txBody>
      </p:sp>
      <p:sp>
        <p:nvSpPr>
          <p:cNvPr id="34" name="Pladsholder til tekst 8">
            <a:extLst>
              <a:ext uri="{FF2B5EF4-FFF2-40B4-BE49-F238E27FC236}">
                <a16:creationId xmlns:a16="http://schemas.microsoft.com/office/drawing/2014/main" id="{D9C8FCD6-6773-44DF-4015-C5951897F099}"/>
              </a:ext>
            </a:extLst>
          </p:cNvPr>
          <p:cNvSpPr txBox="1">
            <a:spLocks/>
          </p:cNvSpPr>
          <p:nvPr/>
        </p:nvSpPr>
        <p:spPr>
          <a:xfrm>
            <a:off x="4692251" y="4390186"/>
            <a:ext cx="1520149" cy="67690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5200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4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1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10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/>
              <a:t>↗ Statusmøde om release 5.5 – slide 37-40 (</a:t>
            </a:r>
            <a:r>
              <a:rPr lang="da-DK" sz="800" dirty="0">
                <a:hlinkClick r:id="rId10"/>
              </a:rPr>
              <a:t>slides </a:t>
            </a:r>
            <a:r>
              <a:rPr lang="da-DK" sz="800" dirty="0"/>
              <a:t>og </a:t>
            </a:r>
            <a:r>
              <a:rPr lang="da-DK" sz="800" dirty="0">
                <a:hlinkClick r:id="rId11"/>
              </a:rPr>
              <a:t>video</a:t>
            </a:r>
            <a:r>
              <a:rPr lang="da-DK" sz="800" dirty="0"/>
              <a:t>)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4A7F68E9-41C4-3E32-00B7-1ABBE58AC6A1}"/>
              </a:ext>
            </a:extLst>
          </p:cNvPr>
          <p:cNvCxnSpPr>
            <a:cxnSpLocks/>
            <a:stCxn id="34" idx="0"/>
            <a:endCxn id="17" idx="1"/>
          </p:cNvCxnSpPr>
          <p:nvPr/>
        </p:nvCxnSpPr>
        <p:spPr bwMode="auto">
          <a:xfrm flipH="1" flipV="1">
            <a:off x="5143560" y="4008366"/>
            <a:ext cx="308766" cy="38182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Pladsholder til tekst 8">
            <a:extLst>
              <a:ext uri="{FF2B5EF4-FFF2-40B4-BE49-F238E27FC236}">
                <a16:creationId xmlns:a16="http://schemas.microsoft.com/office/drawing/2014/main" id="{90F78B64-4DD9-3414-7F53-F07757D68EF5}"/>
              </a:ext>
            </a:extLst>
          </p:cNvPr>
          <p:cNvSpPr txBox="1">
            <a:spLocks/>
          </p:cNvSpPr>
          <p:nvPr/>
        </p:nvSpPr>
        <p:spPr>
          <a:xfrm>
            <a:off x="6835784" y="4390186"/>
            <a:ext cx="1520149" cy="67690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5200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4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1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10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800" dirty="0"/>
              <a:t>Næste slides…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31086C98-CCBC-F501-EDD4-50350A3EABCF}"/>
              </a:ext>
            </a:extLst>
          </p:cNvPr>
          <p:cNvCxnSpPr>
            <a:cxnSpLocks/>
            <a:stCxn id="19" idx="1"/>
            <a:endCxn id="14" idx="1"/>
          </p:cNvCxnSpPr>
          <p:nvPr/>
        </p:nvCxnSpPr>
        <p:spPr bwMode="auto">
          <a:xfrm flipH="1">
            <a:off x="5460451" y="4008366"/>
            <a:ext cx="794623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A7E0250-166B-F295-3C79-845CBD043384}"/>
              </a:ext>
            </a:extLst>
          </p:cNvPr>
          <p:cNvCxnSpPr>
            <a:cxnSpLocks/>
            <a:stCxn id="38" idx="0"/>
          </p:cNvCxnSpPr>
          <p:nvPr/>
        </p:nvCxnSpPr>
        <p:spPr bwMode="auto">
          <a:xfrm flipH="1" flipV="1">
            <a:off x="6255074" y="4008365"/>
            <a:ext cx="1340785" cy="381821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623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3C37-0DD4-E86D-9F63-FFF37D8B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57726-7996-7395-67FE-F50E884E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Skilledato for flytning ifm. KMF og MAF </a:t>
            </a:r>
            <a:br>
              <a:rPr lang="da-DK" dirty="0"/>
            </a:br>
            <a:r>
              <a:rPr lang="da-DK" sz="1100" dirty="0"/>
              <a:t>(5.6 - sep.25)</a:t>
            </a:r>
            <a:br>
              <a:rPr lang="da-DK" sz="1100" dirty="0"/>
            </a:br>
            <a:endParaRPr lang="da-DK" sz="11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A4D313-2CA2-FB62-35FC-037F7E665A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dirty="0"/>
              <a:t>Rettelse på baggrund af Ankestyrelsens afgørelse om, at det er handlekommunen på udbetalingsdagen, som er afgørende finansieringsansvaret (</a:t>
            </a:r>
            <a:r>
              <a:rPr lang="da-DK" sz="1200" dirty="0">
                <a:hlinkClick r:id="rId2"/>
              </a:rPr>
              <a:t>link</a:t>
            </a:r>
            <a:r>
              <a:rPr lang="da-DK" sz="1200" dirty="0"/>
              <a:t>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dirty="0"/>
              <a:t>KP beregner fra oktober 2025 finansieringsansvar ud fra den sidste dag i måneden fremfor den første dag i måneden. </a:t>
            </a:r>
          </a:p>
          <a:p>
            <a:pPr lvl="0"/>
            <a:r>
              <a:rPr lang="da-DK" sz="1200" dirty="0"/>
              <a:t>Ændringen berører:</a:t>
            </a:r>
          </a:p>
          <a:p>
            <a:pPr marL="171450" lvl="0" indent="-171450">
              <a:buFontTx/>
              <a:buChar char="-"/>
            </a:pPr>
            <a:r>
              <a:rPr lang="da-DK" sz="1200" dirty="0"/>
              <a:t>Flytninger (ift. foreløbige opgørelser.  Ved afregning anvendes UDK’s bopælskommune, som skiftede opgørelse allerede i juni 2024)</a:t>
            </a:r>
          </a:p>
          <a:p>
            <a:pPr marL="171450" lvl="0" indent="-171450">
              <a:buFontTx/>
              <a:buChar char="-"/>
            </a:pPr>
            <a:r>
              <a:rPr lang="da-DK" sz="1200" dirty="0"/>
              <a:t>Institutionsophold (hvis opholdet stopper midt i måneden)</a:t>
            </a:r>
          </a:p>
          <a:p>
            <a:pPr marL="171450" lvl="0" indent="-171450">
              <a:buFontTx/>
              <a:buChar char="-"/>
            </a:pPr>
            <a:r>
              <a:rPr lang="da-DK" sz="1200" dirty="0"/>
              <a:t>6 års regel (tæller dog altid fra den første dag i måneden, hvor UDK opkrævede den ny bopælskommune)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5B5DF2-552D-3C63-78A0-E963BCFE3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E411A95-F912-3973-6D36-0266EC4CDC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667" r="16667"/>
          <a:stretch/>
        </p:blipFill>
        <p:spPr/>
      </p:pic>
    </p:spTree>
    <p:extLst>
      <p:ext uri="{BB962C8B-B14F-4D97-AF65-F5344CB8AC3E}">
        <p14:creationId xmlns:p14="http://schemas.microsoft.com/office/powerpoint/2010/main" val="193091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723D9-E962-EAE1-83EE-1034B6489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85EC0-597E-1808-EE9E-F3021C9E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a-DK" dirty="0"/>
              <a:t>Finansieringshistorik fanen synlig for flere </a:t>
            </a:r>
            <a:br>
              <a:rPr lang="da-DK" dirty="0"/>
            </a:br>
            <a:r>
              <a:rPr lang="da-DK" sz="1100" dirty="0"/>
              <a:t>(5.6 - sep.25)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AE3026-9598-5EA5-A437-E2B821459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a-DK" sz="1200" dirty="0"/>
              <a:t>Når din kommune ikke længere har en rolle ift. borger, kan du nu se finansieringshistorikken på borgeren frem til den seneste måned, hvor din kommune havde en rolle ift. borgeren.</a:t>
            </a:r>
          </a:p>
          <a:p>
            <a:pPr lvl="0"/>
            <a:r>
              <a:rPr lang="da-DK" sz="1200" dirty="0"/>
              <a:t>Den rolle kan være:</a:t>
            </a:r>
          </a:p>
          <a:p>
            <a:pPr marL="171450" lvl="0" indent="-171450">
              <a:buFontTx/>
              <a:buChar char="-"/>
            </a:pPr>
            <a:r>
              <a:rPr lang="da-DK" sz="1200" dirty="0"/>
              <a:t>Finansieringskommune</a:t>
            </a:r>
          </a:p>
          <a:p>
            <a:pPr marL="171450" lvl="0" indent="-171450">
              <a:buFontTx/>
              <a:buChar char="-"/>
            </a:pPr>
            <a:r>
              <a:rPr lang="da-DK" sz="1200" dirty="0"/>
              <a:t>Bopælskommune</a:t>
            </a:r>
          </a:p>
          <a:p>
            <a:pPr marL="171450" lvl="0" indent="-171450">
              <a:buFontTx/>
              <a:buChar char="-"/>
            </a:pPr>
            <a:r>
              <a:rPr lang="da-DK" sz="1200" dirty="0"/>
              <a:t>Institutionsanbringende kommune</a:t>
            </a:r>
          </a:p>
          <a:p>
            <a:pPr marL="171450" lvl="0" indent="-171450">
              <a:buFontTx/>
              <a:buChar char="-"/>
            </a:pPr>
            <a:r>
              <a:rPr lang="da-DK" sz="1200" dirty="0"/>
              <a:t>Tilkendelseskommune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BA16D1E-83F7-7005-F35C-36C586104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4D1E5AD7-A7B1-0607-E574-935674434C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/>
      </p:pic>
    </p:spTree>
    <p:extLst>
      <p:ext uri="{BB962C8B-B14F-4D97-AF65-F5344CB8AC3E}">
        <p14:creationId xmlns:p14="http://schemas.microsoft.com/office/powerpoint/2010/main" val="289539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E1220-955C-0BC6-C8B8-4E6DF6370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BAFD8-E3C4-2649-4AAB-DB375415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a-DK" dirty="0"/>
              <a:t>Udstilling af YR-sager til finansieringskommunen </a:t>
            </a:r>
            <a:r>
              <a:rPr lang="da-DK" sz="1100" dirty="0"/>
              <a:t>(5.6.1 - </a:t>
            </a:r>
            <a:r>
              <a:rPr lang="da-DK" sz="1100" dirty="0" err="1"/>
              <a:t>nov</a:t>
            </a:r>
            <a:r>
              <a:rPr lang="da-DK" sz="1100" dirty="0"/>
              <a:t> 25)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7D367F-D002-1C34-D0AC-1D2C3BEF1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a-DK" sz="1200" dirty="0"/>
              <a:t>KP fastsætter finansieringskommune for </a:t>
            </a:r>
            <a:r>
              <a:rPr lang="da-DK" sz="1200" dirty="0" err="1"/>
              <a:t>FØP’er</a:t>
            </a:r>
            <a:r>
              <a:rPr lang="da-DK" sz="1200" dirty="0"/>
              <a:t> tilkendt efter 1/7-2014 og sender besked til Ydelsesrefusion, som derpå foretager afregningen. </a:t>
            </a:r>
          </a:p>
          <a:p>
            <a:pPr lvl="0"/>
            <a:r>
              <a:rPr lang="da-DK" sz="1200" dirty="0"/>
              <a:t>For førtidspensioner tilkendt før afregner KP og sender i den forbindelse afregningsoplysninger til finansieringskommunen. </a:t>
            </a:r>
          </a:p>
          <a:p>
            <a:pPr lvl="0"/>
            <a:r>
              <a:rPr lang="da-DK" sz="1200" dirty="0"/>
              <a:t>Fra og med afregningen for november 2025 sendes oplysningerne også til finansieringskommunen for YR-sager. </a:t>
            </a:r>
          </a:p>
          <a:p>
            <a:pPr lvl="0"/>
            <a:r>
              <a:rPr lang="da-DK" sz="1200" dirty="0"/>
              <a:t>Dvs. at der kommer flere rækker i rapporten ”Finansiering KMF/MAF” fra og med november 2025.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D02090-D685-1D87-08BB-9073EC387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CFA891FE-C04A-CA71-2507-31F9856670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/>
      </p:pic>
    </p:spTree>
    <p:extLst>
      <p:ext uri="{BB962C8B-B14F-4D97-AF65-F5344CB8AC3E}">
        <p14:creationId xmlns:p14="http://schemas.microsoft.com/office/powerpoint/2010/main" val="34922825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 xmlns="" xmlns:p="http://schemas.openxmlformats.org/presentationml/2006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C7AC0F08-1B09-4FEC-AE72-41B55077FA75}" vid="{E4698925-7EE4-4D81-A0C2-2FB19D4066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ødedokument (PowerPoint)" ma:contentTypeID="0x0101002FA340818EC50C419AD1693B1F62589703008EC8285CB629D3428E6B44D078F3DCC6" ma:contentTypeVersion="21" ma:contentTypeDescription="" ma:contentTypeScope="" ma:versionID="8abe357155f765d1444836d1959abcdb">
  <xsd:schema xmlns:xsd="http://www.w3.org/2001/XMLSchema" xmlns:xs="http://www.w3.org/2001/XMLSchema" xmlns:p="http://schemas.microsoft.com/office/2006/metadata/properties" xmlns:ns3="1ad18e57-1846-4ffb-a171-01e80b4d2f32" xmlns:ns4="3e6cf5d8-9ce4-4652-a6e6-07ace85fe7bc" targetNamespace="http://schemas.microsoft.com/office/2006/metadata/properties" ma:root="true" ma:fieldsID="cadea6004db87ada06fe341704728fb9" ns3:_="" ns4:_="">
    <xsd:import namespace="1ad18e57-1846-4ffb-a171-01e80b4d2f32"/>
    <xsd:import namespace="3e6cf5d8-9ce4-4652-a6e6-07ace85fe7bc"/>
    <xsd:element name="properties">
      <xsd:complexType>
        <xsd:sequence>
          <xsd:element name="documentManagement">
            <xsd:complexType>
              <xsd:all>
                <xsd:element ref="ns3:kbcd47fd730b4dd780d46e75aa37816b" minOccurs="0"/>
                <xsd:element ref="ns3:TaxCatchAll" minOccurs="0"/>
                <xsd:element ref="ns3:TaxCatchAllLabel" minOccurs="0"/>
                <xsd:element ref="ns3:Mødeemne"/>
                <xsd:element ref="ns3:Mødedato"/>
                <xsd:element ref="ns3:m58fa08f697546ad9c9c3d2382b429ae" minOccurs="0"/>
                <xsd:element ref="ns3:Flyt_x0020_til_x0020_arkiv" minOccurs="0"/>
                <xsd:element ref="ns3:_dlc_DocId" minOccurs="0"/>
                <xsd:element ref="ns3:_dlc_DocIdUrl" minOccurs="0"/>
                <xsd:element ref="ns3:_dlc_DocIdPersistId" minOccurs="0"/>
                <xsd:element ref="ns4:Arbejdspakke" minOccurs="0"/>
                <xsd:element ref="ns4:Produk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kbcd47fd730b4dd780d46e75aa37816b" ma:index="9" ma:taxonomy="true" ma:internalName="kbcd47fd730b4dd780d46e75aa37816b" ma:taxonomyFieldName="M_x00f8_detype" ma:displayName="Mødetype" ma:readOnly="false" ma:default="" ma:fieldId="{4bcd47fd-730b-4dd7-80d4-6e75aa37816b}" ma:sspId="efb1083d-7045-4fd7-9409-417f0f74db49" ma:termSetId="12a85307-9531-4659-b1dc-de09cb154f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ødeemne" ma:index="13" ma:displayName="Mødeemne" ma:internalName="M_x00f8_deemne">
      <xsd:simpleType>
        <xsd:restriction base="dms:Text">
          <xsd:maxLength value="255"/>
        </xsd:restriction>
      </xsd:simpleType>
    </xsd:element>
    <xsd:element name="Mødedato" ma:index="14" ma:displayName="Mødedato" ma:description="Indsæt dato for mødet hvori dette dokument er præsenteret" ma:format="DateOnly" ma:internalName="M_x00f8_dedato">
      <xsd:simpleType>
        <xsd:restriction base="dms:DateTime"/>
      </xsd:simpleType>
    </xsd:element>
    <xsd:element name="m58fa08f697546ad9c9c3d2382b429ae" ma:index="15" ma:taxonomy="true" ma:internalName="m58fa08f697546ad9c9c3d2382b429ae" ma:taxonomyFieldName="Interessenter" ma:displayName="Interessenter" ma:readOnly="false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ternalName="Flyt_x0020_til_x0020_arkiv">
      <xsd:simpleType>
        <xsd:restriction base="dms:Boolean"/>
      </xsd:simpleType>
    </xsd:element>
    <xsd:element name="_dlc_DocId" ma:index="1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f5d8-9ce4-4652-a6e6-07ace85fe7bc" elementFormDefault="qualified">
    <xsd:import namespace="http://schemas.microsoft.com/office/2006/documentManagement/types"/>
    <xsd:import namespace="http://schemas.microsoft.com/office/infopath/2007/PartnerControls"/>
    <xsd:element name="Arbejdspakke" ma:index="21" nillable="true" ma:displayName="Arbejdspakke" ma:list="{e9f85bcf-b6e3-41a6-a315-61412f09a3b0}" ma:internalName="Arbejdspakke" ma:showField="Arbejdspakke_x0020_titel">
      <xsd:simpleType>
        <xsd:restriction base="dms:Lookup"/>
      </xsd:simpleType>
    </xsd:element>
    <xsd:element name="Produkt" ma:index="22" nillable="true" ma:displayName="Produkt" ma:list="{e9f85bcf-b6e3-41a6-a315-61412f09a3b0}" ma:internalName="Produkt" ma:showField="Produkttitel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ad18e57-1846-4ffb-a171-01e80b4d2f32">KUSWZMNXHWK5-380488058-3117</_dlc_DocId>
    <_dlc_DocIdUrl xmlns="1ad18e57-1846-4ffb-a171-01e80b4d2f32">
      <Url>https://share-it.kombit.dk/P0136/_layouts/15/DocIdRedir.aspx?ID=KUSWZMNXHWK5-380488058-3117</Url>
      <Description>KUSWZMNXHWK5-380488058-3117</Description>
    </_dlc_DocIdUrl>
    <Arbejdspakke xmlns="3e6cf5d8-9ce4-4652-a6e6-07ace85fe7bc">90</Arbejdspakke>
    <Produkt xmlns="3e6cf5d8-9ce4-4652-a6e6-07ace85fe7bc">206</Produkt>
    <Mødeemne xmlns="1ad18e57-1846-4ffb-a171-01e80b4d2f32">Spørgetime</Mødeemne>
    <Mødedato xmlns="1ad18e57-1846-4ffb-a171-01e80b4d2f32">2025-12-03T23:00:00+00:00</Mødedato>
    <kbcd47fd730b4dd780d46e75aa37816b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Præsentation</TermName>
          <TermId xmlns="http://schemas.microsoft.com/office/infopath/2007/PartnerControls">93fbbba1-d5f3-4784-9979-765919310bab</TermId>
        </TermInfo>
      </Terms>
    </kbcd47fd730b4dd780d46e75aa37816b>
    <m58fa08f697546ad9c9c3d2382b429ae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Ekstern</TermName>
          <TermId xmlns="http://schemas.microsoft.com/office/infopath/2007/PartnerControls">95ef43ab-9e36-4dab-816d-0787e44693bc</TermId>
        </TermInfo>
      </Terms>
    </m58fa08f697546ad9c9c3d2382b429ae>
    <TaxCatchAll xmlns="1ad18e57-1846-4ffb-a171-01e80b4d2f32">
      <Value>1609</Value>
      <Value>1683</Value>
    </TaxCatchAll>
    <Flyt_x0020_til_x0020_arkiv xmlns="1ad18e57-1846-4ffb-a171-01e80b4d2f32">false</Flyt_x0020_til_x0020_arkiv>
  </documentManagement>
</p:properties>
</file>

<file path=customXml/itemProps1.xml><?xml version="1.0" encoding="utf-8"?>
<ds:datastoreItem xmlns:ds="http://schemas.openxmlformats.org/officeDocument/2006/customXml" ds:itemID="{BDCF7B1D-8FA9-4471-87A2-5466AD6611D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C747831-6E3E-4143-9F68-50C57D3289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5A71D3-7EBC-467B-8603-7472A39B4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3e6cf5d8-9ce4-4652-a6e6-07ace85fe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CBDE400-CBC3-4F4A-8287-75104F73AE70}">
  <ds:schemaRefs>
    <ds:schemaRef ds:uri="http://purl.org/dc/terms/"/>
    <ds:schemaRef ds:uri="http://purl.org/dc/elements/1.1/"/>
    <ds:schemaRef ds:uri="1ad18e57-1846-4ffb-a171-01e80b4d2f32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3e6cf5d8-9ce4-4652-a6e6-07ace85fe7bc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cc038af5-0e68-43e5-bb17-957ad6f45f8e}" enabled="0" method="" siteId="{cc038af5-0e68-43e5-bb17-957ad6f45f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945</TotalTime>
  <Words>1083</Words>
  <Application>Microsoft Office PowerPoint</Application>
  <PresentationFormat>Skærmshow (16:9)</PresentationFormat>
  <Paragraphs>123</Paragraphs>
  <Slides>16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CambriaMath</vt:lpstr>
      <vt:lpstr>Helvetica</vt:lpstr>
      <vt:lpstr>Neue Haas Grotesk Text Pro</vt:lpstr>
      <vt:lpstr>Normal systemskrift</vt:lpstr>
      <vt:lpstr>Source Sans Pro Light</vt:lpstr>
      <vt:lpstr>Wingdings</vt:lpstr>
      <vt:lpstr>Default Theme</vt:lpstr>
      <vt:lpstr>Kom godt i gang med mellemkommunal afregning i KP (emnespørgetime)</vt:lpstr>
      <vt:lpstr>Velkommen til mødet</vt:lpstr>
      <vt:lpstr>Dagsorden</vt:lpstr>
      <vt:lpstr>Materiale om MAF</vt:lpstr>
      <vt:lpstr>KP Temavejledning –  KMF og MAF(link) </vt:lpstr>
      <vt:lpstr>PowerPoint-præsentation</vt:lpstr>
      <vt:lpstr>Skilledato for flytning ifm. KMF og MAF  (5.6 - sep.25) </vt:lpstr>
      <vt:lpstr>Finansieringshistorik fanen synlig for flere  (5.6 - sep.25)</vt:lpstr>
      <vt:lpstr>Udstilling af YR-sager til finansieringskommunen (5.6.1 - nov 25)</vt:lpstr>
      <vt:lpstr>Opfølgningsopgave tilretning for KMF og MAF  (5.7 dec 25)</vt:lpstr>
      <vt:lpstr>Opvarmningsspørgsmål 1:3</vt:lpstr>
      <vt:lpstr>Opvarmningsspørgsmål 2:3</vt:lpstr>
      <vt:lpstr>Opvarmningsspørgsmål 3:3</vt:lpstr>
      <vt:lpstr>Rammer for spørgetid</vt:lpstr>
      <vt:lpstr>Åben mikrofon</vt:lpstr>
      <vt:lpstr>Opsamling</vt:lpstr>
    </vt:vector>
  </TitlesOfParts>
  <Company>Kombit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Automatisk fakturabehandling</dc:title>
  <dc:creator>Otto Plantener Jensen</dc:creator>
  <cp:lastModifiedBy>Aske Walther Sørensen</cp:lastModifiedBy>
  <cp:revision>7</cp:revision>
  <dcterms:created xsi:type="dcterms:W3CDTF">2024-06-03T12:34:16Z</dcterms:created>
  <dcterms:modified xsi:type="dcterms:W3CDTF">2025-12-04T15:06:12Z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0x0101002FA340818EC50C419AD1693B1F62589703008EC8285CB629D3428E6B44D078F3DCC6</vt:lpwstr>
  </property>
  <property fmtid="{D5CDD505-2E9C-101B-9397-08002B2CF9AE}" pid="3" name="_dlc_DocIdItemGuid">
    <vt:lpwstr>ad450205-ee9e-4898-8226-8d17c7534368</vt:lpwstr>
  </property>
  <property fmtid="{D5CDD505-2E9C-101B-9397-08002B2CF9AE}" pid="4" name="Leverancetype">
    <vt:lpwstr>1583;#Præsentation|bb619a9a-a82c-4f9e-a1df-bd5417f80ab4</vt:lpwstr>
  </property>
  <property fmtid="{D5CDD505-2E9C-101B-9397-08002B2CF9AE}" pid="5" name="Interessenter">
    <vt:lpwstr>1683;#Ekstern|95ef43ab-9e36-4dab-816d-0787e44693bc</vt:lpwstr>
  </property>
  <property fmtid="{D5CDD505-2E9C-101B-9397-08002B2CF9AE}" pid="6" name="Leveranceemne">
    <vt:lpwstr/>
  </property>
  <property fmtid="{D5CDD505-2E9C-101B-9397-08002B2CF9AE}" pid="7" name="Mødetype">
    <vt:lpwstr>1609;#Præsentation|93fbbba1-d5f3-4784-9979-765919310bab</vt:lpwstr>
  </property>
</Properties>
</file>