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256" r:id="rId5"/>
    <p:sldId id="269" r:id="rId6"/>
    <p:sldId id="258" r:id="rId7"/>
    <p:sldId id="259" r:id="rId8"/>
    <p:sldId id="260" r:id="rId9"/>
    <p:sldId id="318" r:id="rId10"/>
    <p:sldId id="312" r:id="rId11"/>
    <p:sldId id="264" r:id="rId12"/>
    <p:sldId id="320" r:id="rId13"/>
    <p:sldId id="322" r:id="rId14"/>
    <p:sldId id="262" r:id="rId15"/>
    <p:sldId id="267" r:id="rId16"/>
    <p:sldId id="321" r:id="rId17"/>
    <p:sldId id="271" r:id="rId18"/>
    <p:sldId id="284" r:id="rId19"/>
    <p:sldId id="275" r:id="rId20"/>
    <p:sldId id="309" r:id="rId21"/>
    <p:sldId id="290" r:id="rId22"/>
    <p:sldId id="292" r:id="rId23"/>
    <p:sldId id="293" r:id="rId24"/>
    <p:sldId id="316" r:id="rId25"/>
    <p:sldId id="283" r:id="rId26"/>
    <p:sldId id="278" r:id="rId27"/>
    <p:sldId id="272" r:id="rId28"/>
    <p:sldId id="297" r:id="rId29"/>
    <p:sldId id="298" r:id="rId30"/>
    <p:sldId id="279" r:id="rId31"/>
    <p:sldId id="273" r:id="rId32"/>
    <p:sldId id="303" r:id="rId33"/>
    <p:sldId id="304" r:id="rId34"/>
    <p:sldId id="315" r:id="rId35"/>
    <p:sldId id="317" r:id="rId36"/>
    <p:sldId id="280" r:id="rId37"/>
    <p:sldId id="274" r:id="rId38"/>
    <p:sldId id="285" r:id="rId39"/>
    <p:sldId id="305" r:id="rId40"/>
    <p:sldId id="307" r:id="rId41"/>
    <p:sldId id="306" r:id="rId42"/>
    <p:sldId id="319" r:id="rId43"/>
    <p:sldId id="311" r:id="rId44"/>
  </p:sldIdLst>
  <p:sldSz cx="12192000" cy="6858000"/>
  <p:notesSz cx="6794500" cy="9906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60B100-EC6A-4961-B408-24A8884C7602}" name="Helle Poulsen" initials="HP" userId="S::hp5@toender.dk::915e9dd2-ec4f-40ac-8f50-c5d6dd6af7e1" providerId="AD"/>
  <p188:author id="{464CF701-F4BC-A363-38CA-A591324A5B40}" name="Sesse Maria Nisted Atkin" initials="SA" userId="S::sna_kombit.dk#ext#@systematic.onmicrosoft.com::716ef4c7-65b5-4957-a3ca-71ad08da22a2" providerId="AD"/>
  <p188:author id="{9539E20B-EF6C-13B7-09BF-839AB603C6D7}" name="Birgitte Reindel" initials="BR" userId="S::bir08_helsingor.dk#ext#@systematic.onmicrosoft.com::5471cb27-2e28-47f9-bdd2-90b0d022c271" providerId="AD"/>
  <p188:author id="{C2ED060D-8938-9E50-BADA-065223454683}" name="Gitte Barsballe Anderson" initials="GA" userId="S::gita_kolding.dk#ext#@systematic.onmicrosoft.com::9f9c528f-4df5-44e6-91cd-7496d9cd6c28" providerId="AD"/>
  <p188:author id="{16FDCD19-7CAA-9F39-529F-9E7EFDF1ECD3}" name="Janne Møller Nielsen" initials="JN" userId="S::jani@aarhus.dk::4279b934-cf86-4e80-8769-fe3828c4490d" providerId="AD"/>
  <p188:author id="{0D4A171B-D33F-A054-7A38-FAF71AB764F2}" name="Daniel Ackey" initials="DA" userId="S::E50L@kk.dk::ed2a93b1-0f56-4aa6-b512-2eaeb809c82b" providerId="AD"/>
  <p188:author id="{F19F1F1B-5F3F-8197-955E-91DCB64DEB0C}" name="Heidi Christensen" initials="HC" userId="S::heici@holb.dk::4e0eaaac-be52-445b-88d0-f558c1ebc006" providerId="AD"/>
  <p188:author id="{CC060227-4607-6B7E-31FE-8DB7C4BE15CD}" name="Niels Kaagaard" initials="NK" userId="S::nka@systematic.com::f0a450a3-1f9d-4ba3-957a-1ebc42444ca7" providerId="AD"/>
  <p188:author id="{3C2C432A-E084-170D-26C5-A1BB0783CE79}" name="Gabriela Kruse Dalgaard" initials="GK" userId="S::gkl@kombit.dk::ff93ee99-e61f-4369-99fa-b4b62591e607" providerId="AD"/>
  <p188:author id="{9213432C-5289-8B7C-9C0D-ADCE78ED6351}" name="Michael Erik Ljungberg" initials="ML" userId="S::michael.ljungberg_aalborg.dk#ext#@systematic.onmicrosoft.com::c87aab3b-aa8f-41d7-bdbb-8d0db7a926fd" providerId="AD"/>
  <p188:author id="{F5DA1940-4716-8C8D-0F8E-9DED1931B121}" name="Per Kjær" initials="PK" userId="S::pkf@aarhus.dk::86b83479-2dfa-487f-a402-d367c60a985d" providerId="AD"/>
  <p188:author id="{A0B5E446-73F2-541F-1AA0-7B324A766560}" name="Michael Trøstrup" initials="MT" userId="S::mtr66@helsingor.dk::9297ffec-c25d-4425-a6d8-05169544da78" providerId="AD"/>
  <p188:author id="{48A8BF61-DD3E-F5AB-5BF4-DBE01BF3EBC0}" name="Gitte Gordon" initials="GG" userId="S::Gitteg@roskilde.dk::edb11540-e9b8-4d55-931d-3246c7551a6a" providerId="AD"/>
  <p188:author id="{B11AA07C-D904-4DCF-52BF-D465BFDFB888}" name="Pernille Karla Flinthøj Andersen" initials="PKFA" userId="S::pefan@systematic.com::82ccf349-831e-45f9-8b3d-723245a044e2" providerId="AD"/>
  <p188:author id="{9FF4ED95-B917-D1C7-126F-B2CE2957DF9A}" name="Jesper Brøchner Mortensen  Analyse &amp; IT  Vejle Bibliotekerne" initials="JB" userId="S::jebmo_vejle.dk#ext#@systematic.onmicrosoft.com::2c29c7c7-e308-4717-971b-69e2e01b6670" providerId="AD"/>
  <p188:author id="{D10B62A3-66BA-C21A-D581-DFA31C80ACF6}" name="Jesper Brøchner Mortensen  Analyse &amp; IT  Vejle Bibliotekerne" initials="JM" userId="S::JEBMO@vejle.dk::fe2a0c3d-d16e-48ce-b28d-2b796255db1d" providerId="AD"/>
  <p188:author id="{9F9650BF-E414-082E-DDFF-142ECCA325A3}" name="Ida Skødt Jensen (Favrskov Kommune)" initials="IJ" userId="S::idaj@favrskov.dk::d0d2d9f0-aff8-4e31-800d-de9dc002a185" providerId="AD"/>
  <p188:author id="{8B8B07D3-7962-72DB-6278-470528A5F4D2}" name="Mette Gamby" initials="MG" userId="S::mga_kombit.dk#ext#@systematic.onmicrosoft.com::f1ad3817-3511-4156-a1bd-df28e61a0a2e" providerId="AD"/>
  <p188:author id="{C4489AD6-C631-F1BE-DB5B-6D71C5CB1944}" name="Daniel Ackey" initials="DA" userId="S::e50l_kk.dk#ext#@systematic.onmicrosoft.com::9a0bb795-1803-45fa-945e-539c5b6bba77" providerId="AD"/>
  <p188:author id="{B26D49DB-E9BF-8C48-BB7D-BE1C129B035B}" name="Sesse Maria Nisted Atkin" initials="SN" userId="S::SNA@kombit.dk::e5c0c00e-af3b-4431-a5c2-8e7119fde69e" providerId="AD"/>
  <p188:author id="{FA2179DD-C342-693A-0DB3-24EACFACC4CC}" name="Mette Gamby" initials="MG" userId="S::MGA@kombit.dk::8184c968-0fac-4662-b575-cfa312214313" providerId="AD"/>
  <p188:author id="{5ADCC9EE-D2F0-CD96-6B2A-25EAC4D35ECB}" name="Pernille Kirsten Wuttke" initials="PW" userId="S::pewu01_frederiksberg.dk#ext#@systematic.onmicrosoft.com::3f551808-1409-4b2a-9ef5-fbd6262412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na Andersen Nexø" initials="CAN" lastIdx="3" clrIdx="0">
    <p:extLst>
      <p:ext uri="{19B8F6BF-5375-455C-9EA6-DF929625EA0E}">
        <p15:presenceInfo xmlns:p15="http://schemas.microsoft.com/office/powerpoint/2012/main" userId="S::cnd@systematic.com::928834e1-047e-45d2-96d0-675fd4a495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33CCFF"/>
    <a:srgbClr val="D1D5DE"/>
    <a:srgbClr val="FFECE8"/>
    <a:srgbClr val="003399"/>
    <a:srgbClr val="FF6600"/>
    <a:srgbClr val="00CCFF"/>
    <a:srgbClr val="FF3300"/>
    <a:srgbClr val="009999"/>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9DC82-9FCE-41E8-B857-C17D9AC8BCDB}" v="3" dt="2026-10-14T06:56:39.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7" autoAdjust="0"/>
  </p:normalViewPr>
  <p:slideViewPr>
    <p:cSldViewPr snapToGrid="0">
      <p:cViewPr varScale="1">
        <p:scale>
          <a:sx n="111" d="100"/>
          <a:sy n="111" d="100"/>
        </p:scale>
        <p:origin x="558" y="96"/>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nille Karla Flinthøj Andersen" userId="82ccf349-831e-45f9-8b3d-723245a044e2" providerId="ADAL" clId="{F3D400B8-F698-4BE3-81E0-D68EC07011C5}"/>
    <pc:docChg chg="undo custSel modSld">
      <pc:chgData name="Pernille Karla Flinthøj Andersen" userId="82ccf349-831e-45f9-8b3d-723245a044e2" providerId="ADAL" clId="{F3D400B8-F698-4BE3-81E0-D68EC07011C5}" dt="2026-10-14T08:08:59.408" v="3060" actId="20577"/>
      <pc:docMkLst>
        <pc:docMk/>
      </pc:docMkLst>
      <pc:sldChg chg="modSp mod">
        <pc:chgData name="Pernille Karla Flinthøj Andersen" userId="82ccf349-831e-45f9-8b3d-723245a044e2" providerId="ADAL" clId="{F3D400B8-F698-4BE3-81E0-D68EC07011C5}" dt="2026-10-14T08:08:59.408" v="3060" actId="20577"/>
        <pc:sldMkLst>
          <pc:docMk/>
          <pc:sldMk cId="2851663548" sldId="256"/>
        </pc:sldMkLst>
        <pc:spChg chg="mod">
          <ac:chgData name="Pernille Karla Flinthøj Andersen" userId="82ccf349-831e-45f9-8b3d-723245a044e2" providerId="ADAL" clId="{F3D400B8-F698-4BE3-81E0-D68EC07011C5}" dt="2026-10-14T08:08:59.408" v="3060" actId="20577"/>
          <ac:spMkLst>
            <pc:docMk/>
            <pc:sldMk cId="2851663548" sldId="256"/>
            <ac:spMk id="10" creationId="{6D382744-B5FC-48F2-9956-ADFAE4498C49}"/>
          </ac:spMkLst>
        </pc:spChg>
      </pc:sldChg>
      <pc:sldChg chg="modSp mod">
        <pc:chgData name="Pernille Karla Flinthøj Andersen" userId="82ccf349-831e-45f9-8b3d-723245a044e2" providerId="ADAL" clId="{F3D400B8-F698-4BE3-81E0-D68EC07011C5}" dt="2026-10-14T06:57:15.814" v="3058" actId="20577"/>
        <pc:sldMkLst>
          <pc:docMk/>
          <pc:sldMk cId="1202085385" sldId="269"/>
        </pc:sldMkLst>
        <pc:graphicFrameChg chg="mod modGraphic">
          <ac:chgData name="Pernille Karla Flinthøj Andersen" userId="82ccf349-831e-45f9-8b3d-723245a044e2" providerId="ADAL" clId="{F3D400B8-F698-4BE3-81E0-D68EC07011C5}" dt="2026-10-14T06:57:15.814" v="3058" actId="20577"/>
          <ac:graphicFrameMkLst>
            <pc:docMk/>
            <pc:sldMk cId="1202085385" sldId="269"/>
            <ac:graphicFrameMk id="7" creationId="{DECE1420-3AA7-F42E-F0AE-8E385B22F5AE}"/>
          </ac:graphicFrameMkLst>
        </pc:graphicFrameChg>
      </pc:sldChg>
      <pc:sldChg chg="modSp mod">
        <pc:chgData name="Pernille Karla Flinthøj Andersen" userId="82ccf349-831e-45f9-8b3d-723245a044e2" providerId="ADAL" clId="{F3D400B8-F698-4BE3-81E0-D68EC07011C5}" dt="2026-10-06T06:21:27.187" v="3032" actId="20577"/>
        <pc:sldMkLst>
          <pc:docMk/>
          <pc:sldMk cId="425025731" sldId="304"/>
        </pc:sldMkLst>
        <pc:graphicFrameChg chg="modGraphic">
          <ac:chgData name="Pernille Karla Flinthøj Andersen" userId="82ccf349-831e-45f9-8b3d-723245a044e2" providerId="ADAL" clId="{F3D400B8-F698-4BE3-81E0-D68EC07011C5}" dt="2026-10-06T06:21:27.187" v="3032" actId="20577"/>
          <ac:graphicFrameMkLst>
            <pc:docMk/>
            <pc:sldMk cId="425025731" sldId="304"/>
            <ac:graphicFrameMk id="4" creationId="{3513052B-17AC-A8D2-305A-FE9EEA139A15}"/>
          </ac:graphicFrameMkLst>
        </pc:graphicFrame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EA06A5-0572-42BD-82A9-5212E47D37FF}"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736D2F33-FF55-4330-841A-BFCCF8519997}">
      <dgm:prSet/>
      <dgm:spPr/>
      <dgm:t>
        <a:bodyPr/>
        <a:lstStyle/>
        <a:p>
          <a:pPr>
            <a:lnSpc>
              <a:spcPct val="100000"/>
            </a:lnSpc>
          </a:pPr>
          <a:r>
            <a:rPr lang="da-DK" noProof="0" dirty="0"/>
            <a:t>Formålet med denne vejledning er at give brugerne indsigt i de største forskelle mellem FBS og FBS 2.0 og dermed tydeliggøre den forandring, der implementeres med FBS 2.0. </a:t>
          </a:r>
        </a:p>
      </dgm:t>
    </dgm:pt>
    <dgm:pt modelId="{DF1DBCCB-3F5E-4629-AFC6-85A3CEA3A06C}" type="parTrans" cxnId="{A8CDF376-B76E-4B28-85F6-51C68D0359AC}">
      <dgm:prSet/>
      <dgm:spPr/>
      <dgm:t>
        <a:bodyPr/>
        <a:lstStyle/>
        <a:p>
          <a:endParaRPr lang="en-US"/>
        </a:p>
      </dgm:t>
    </dgm:pt>
    <dgm:pt modelId="{0AFD2AE7-01A5-4C88-9684-21A4C5357B50}" type="sibTrans" cxnId="{A8CDF376-B76E-4B28-85F6-51C68D0359AC}">
      <dgm:prSet/>
      <dgm:spPr/>
      <dgm:t>
        <a:bodyPr/>
        <a:lstStyle/>
        <a:p>
          <a:endParaRPr lang="en-US"/>
        </a:p>
      </dgm:t>
    </dgm:pt>
    <dgm:pt modelId="{36502139-9A81-42F6-9040-D3603E073382}">
      <dgm:prSet/>
      <dgm:spPr/>
      <dgm:t>
        <a:bodyPr/>
        <a:lstStyle/>
        <a:p>
          <a:pPr>
            <a:lnSpc>
              <a:spcPct val="100000"/>
            </a:lnSpc>
          </a:pPr>
          <a:r>
            <a:rPr lang="da-DK" noProof="0" dirty="0"/>
            <a:t>Vejledningen skal ligeledes give indsigt i de ændringer, der kommer med systemet mhp. at kunne identificere eventuelle ændrede arbejdsgange i kommunen.</a:t>
          </a:r>
        </a:p>
      </dgm:t>
    </dgm:pt>
    <dgm:pt modelId="{2B9714A8-0CA2-4A80-AED3-B039473B13EB}" type="parTrans" cxnId="{4507B224-739E-4422-B906-7414A88992EB}">
      <dgm:prSet/>
      <dgm:spPr/>
      <dgm:t>
        <a:bodyPr/>
        <a:lstStyle/>
        <a:p>
          <a:endParaRPr lang="en-US"/>
        </a:p>
      </dgm:t>
    </dgm:pt>
    <dgm:pt modelId="{A8DD99A2-6A7C-4B50-9DDF-CEE534C89C8F}" type="sibTrans" cxnId="{4507B224-739E-4422-B906-7414A88992EB}">
      <dgm:prSet/>
      <dgm:spPr/>
      <dgm:t>
        <a:bodyPr/>
        <a:lstStyle/>
        <a:p>
          <a:endParaRPr lang="en-US"/>
        </a:p>
      </dgm:t>
    </dgm:pt>
    <dgm:pt modelId="{D783A3B5-B5C4-44FA-BC1B-CE0286972F4F}" type="pres">
      <dgm:prSet presAssocID="{D6EA06A5-0572-42BD-82A9-5212E47D37FF}" presName="root" presStyleCnt="0">
        <dgm:presLayoutVars>
          <dgm:dir/>
          <dgm:resizeHandles val="exact"/>
        </dgm:presLayoutVars>
      </dgm:prSet>
      <dgm:spPr/>
    </dgm:pt>
    <dgm:pt modelId="{3E74D19F-9694-4B7E-8C58-B9FE81EE0F3C}" type="pres">
      <dgm:prSet presAssocID="{736D2F33-FF55-4330-841A-BFCCF8519997}" presName="compNode" presStyleCnt="0"/>
      <dgm:spPr/>
    </dgm:pt>
    <dgm:pt modelId="{6243F807-0C32-40A4-80E6-9F2151923517}" type="pres">
      <dgm:prSet presAssocID="{736D2F33-FF55-4330-841A-BFCCF8519997}" presName="bgRect" presStyleLbl="bgShp" presStyleIdx="0" presStyleCnt="2"/>
      <dgm:spPr>
        <a:solidFill>
          <a:srgbClr val="00CCFF"/>
        </a:solidFill>
        <a:effectLst>
          <a:glow rad="63500">
            <a:schemeClr val="accent1">
              <a:satMod val="175000"/>
              <a:alpha val="40000"/>
            </a:schemeClr>
          </a:glow>
        </a:effectLst>
      </dgm:spPr>
    </dgm:pt>
    <dgm:pt modelId="{183B607C-262E-4665-BB68-50ACF13806FC}" type="pres">
      <dgm:prSet presAssocID="{736D2F33-FF55-4330-841A-BFCCF8519997}" presName="iconRect" presStyleLbl="node1" presStyleIdx="0" presStyleCnt="2" custLinFactNeighborX="4323" custLinFactNeighborY="144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Group brainstorm with solid fill"/>
        </a:ext>
      </dgm:extLst>
    </dgm:pt>
    <dgm:pt modelId="{4568B2F0-CF43-471A-8E50-84444BEB29BC}" type="pres">
      <dgm:prSet presAssocID="{736D2F33-FF55-4330-841A-BFCCF8519997}" presName="spaceRect" presStyleCnt="0"/>
      <dgm:spPr/>
    </dgm:pt>
    <dgm:pt modelId="{182B73D0-A625-4D06-AFA9-AED5EBC411A0}" type="pres">
      <dgm:prSet presAssocID="{736D2F33-FF55-4330-841A-BFCCF8519997}" presName="parTx" presStyleLbl="revTx" presStyleIdx="0" presStyleCnt="2">
        <dgm:presLayoutVars>
          <dgm:chMax val="0"/>
          <dgm:chPref val="0"/>
        </dgm:presLayoutVars>
      </dgm:prSet>
      <dgm:spPr/>
    </dgm:pt>
    <dgm:pt modelId="{DB1BB83A-0332-418F-9210-E3C4CAC7EA9D}" type="pres">
      <dgm:prSet presAssocID="{0AFD2AE7-01A5-4C88-9684-21A4C5357B50}" presName="sibTrans" presStyleCnt="0"/>
      <dgm:spPr/>
    </dgm:pt>
    <dgm:pt modelId="{255ADD0B-B686-4E95-B1E8-3CFEE0C069F6}" type="pres">
      <dgm:prSet presAssocID="{36502139-9A81-42F6-9040-D3603E073382}" presName="compNode" presStyleCnt="0"/>
      <dgm:spPr/>
    </dgm:pt>
    <dgm:pt modelId="{E75F0E93-10E8-40E2-AD59-FDA2A54E4AD8}" type="pres">
      <dgm:prSet presAssocID="{36502139-9A81-42F6-9040-D3603E073382}" presName="bgRect" presStyleLbl="bgShp" presStyleIdx="1" presStyleCnt="2"/>
      <dgm:spPr>
        <a:solidFill>
          <a:srgbClr val="3399FF"/>
        </a:solidFill>
        <a:effectLst>
          <a:glow rad="63500">
            <a:schemeClr val="accent1">
              <a:satMod val="175000"/>
              <a:alpha val="40000"/>
            </a:schemeClr>
          </a:glow>
        </a:effectLst>
      </dgm:spPr>
    </dgm:pt>
    <dgm:pt modelId="{3DBB4A37-0FDC-452E-836A-455532BEDD52}" type="pres">
      <dgm:prSet presAssocID="{36502139-9A81-42F6-9040-D3603E073382}"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agnifying glass with solid fill"/>
        </a:ext>
      </dgm:extLst>
    </dgm:pt>
    <dgm:pt modelId="{0261C1A4-280F-46AC-A198-2FB5C9641E06}" type="pres">
      <dgm:prSet presAssocID="{36502139-9A81-42F6-9040-D3603E073382}" presName="spaceRect" presStyleCnt="0"/>
      <dgm:spPr/>
    </dgm:pt>
    <dgm:pt modelId="{E3A3452C-A67D-4030-A305-65A081F113DB}" type="pres">
      <dgm:prSet presAssocID="{36502139-9A81-42F6-9040-D3603E073382}" presName="parTx" presStyleLbl="revTx" presStyleIdx="1" presStyleCnt="2">
        <dgm:presLayoutVars>
          <dgm:chMax val="0"/>
          <dgm:chPref val="0"/>
        </dgm:presLayoutVars>
      </dgm:prSet>
      <dgm:spPr/>
    </dgm:pt>
  </dgm:ptLst>
  <dgm:cxnLst>
    <dgm:cxn modelId="{4507B224-739E-4422-B906-7414A88992EB}" srcId="{D6EA06A5-0572-42BD-82A9-5212E47D37FF}" destId="{36502139-9A81-42F6-9040-D3603E073382}" srcOrd="1" destOrd="0" parTransId="{2B9714A8-0CA2-4A80-AED3-B039473B13EB}" sibTransId="{A8DD99A2-6A7C-4B50-9DDF-CEE534C89C8F}"/>
    <dgm:cxn modelId="{953A815C-AA35-4249-921E-537481C41E5D}" type="presOf" srcId="{D6EA06A5-0572-42BD-82A9-5212E47D37FF}" destId="{D783A3B5-B5C4-44FA-BC1B-CE0286972F4F}" srcOrd="0" destOrd="0" presId="urn:microsoft.com/office/officeart/2018/2/layout/IconVerticalSolidList"/>
    <dgm:cxn modelId="{B25EF572-14C6-432B-A880-023B6CBA5DC6}" type="presOf" srcId="{36502139-9A81-42F6-9040-D3603E073382}" destId="{E3A3452C-A67D-4030-A305-65A081F113DB}" srcOrd="0" destOrd="0" presId="urn:microsoft.com/office/officeart/2018/2/layout/IconVerticalSolidList"/>
    <dgm:cxn modelId="{A8CDF376-B76E-4B28-85F6-51C68D0359AC}" srcId="{D6EA06A5-0572-42BD-82A9-5212E47D37FF}" destId="{736D2F33-FF55-4330-841A-BFCCF8519997}" srcOrd="0" destOrd="0" parTransId="{DF1DBCCB-3F5E-4629-AFC6-85A3CEA3A06C}" sibTransId="{0AFD2AE7-01A5-4C88-9684-21A4C5357B50}"/>
    <dgm:cxn modelId="{4E944293-DD62-42A3-8B40-2F0990DBE638}" type="presOf" srcId="{736D2F33-FF55-4330-841A-BFCCF8519997}" destId="{182B73D0-A625-4D06-AFA9-AED5EBC411A0}" srcOrd="0" destOrd="0" presId="urn:microsoft.com/office/officeart/2018/2/layout/IconVerticalSolidList"/>
    <dgm:cxn modelId="{9A1B3947-5B2D-444C-B374-F0A3F720DC39}" type="presParOf" srcId="{D783A3B5-B5C4-44FA-BC1B-CE0286972F4F}" destId="{3E74D19F-9694-4B7E-8C58-B9FE81EE0F3C}" srcOrd="0" destOrd="0" presId="urn:microsoft.com/office/officeart/2018/2/layout/IconVerticalSolidList"/>
    <dgm:cxn modelId="{60BE291B-C8F3-4E23-A065-61768D2D1137}" type="presParOf" srcId="{3E74D19F-9694-4B7E-8C58-B9FE81EE0F3C}" destId="{6243F807-0C32-40A4-80E6-9F2151923517}" srcOrd="0" destOrd="0" presId="urn:microsoft.com/office/officeart/2018/2/layout/IconVerticalSolidList"/>
    <dgm:cxn modelId="{E8488E27-CE35-4923-80EE-4262D9DB58CC}" type="presParOf" srcId="{3E74D19F-9694-4B7E-8C58-B9FE81EE0F3C}" destId="{183B607C-262E-4665-BB68-50ACF13806FC}" srcOrd="1" destOrd="0" presId="urn:microsoft.com/office/officeart/2018/2/layout/IconVerticalSolidList"/>
    <dgm:cxn modelId="{73CE1226-C07F-4163-96F2-2F976FF68872}" type="presParOf" srcId="{3E74D19F-9694-4B7E-8C58-B9FE81EE0F3C}" destId="{4568B2F0-CF43-471A-8E50-84444BEB29BC}" srcOrd="2" destOrd="0" presId="urn:microsoft.com/office/officeart/2018/2/layout/IconVerticalSolidList"/>
    <dgm:cxn modelId="{4617267B-28D5-456F-80DB-BDA9323DA933}" type="presParOf" srcId="{3E74D19F-9694-4B7E-8C58-B9FE81EE0F3C}" destId="{182B73D0-A625-4D06-AFA9-AED5EBC411A0}" srcOrd="3" destOrd="0" presId="urn:microsoft.com/office/officeart/2018/2/layout/IconVerticalSolidList"/>
    <dgm:cxn modelId="{555C5985-935A-4DE3-A526-D86794CDCB3B}" type="presParOf" srcId="{D783A3B5-B5C4-44FA-BC1B-CE0286972F4F}" destId="{DB1BB83A-0332-418F-9210-E3C4CAC7EA9D}" srcOrd="1" destOrd="0" presId="urn:microsoft.com/office/officeart/2018/2/layout/IconVerticalSolidList"/>
    <dgm:cxn modelId="{7598EEF2-DE18-4B2B-B75C-6D740BCE30FE}" type="presParOf" srcId="{D783A3B5-B5C4-44FA-BC1B-CE0286972F4F}" destId="{255ADD0B-B686-4E95-B1E8-3CFEE0C069F6}" srcOrd="2" destOrd="0" presId="urn:microsoft.com/office/officeart/2018/2/layout/IconVerticalSolidList"/>
    <dgm:cxn modelId="{859C7008-22B8-4A6D-ADBE-6E25508C77DA}" type="presParOf" srcId="{255ADD0B-B686-4E95-B1E8-3CFEE0C069F6}" destId="{E75F0E93-10E8-40E2-AD59-FDA2A54E4AD8}" srcOrd="0" destOrd="0" presId="urn:microsoft.com/office/officeart/2018/2/layout/IconVerticalSolidList"/>
    <dgm:cxn modelId="{14999033-F9F8-4C9A-8319-974004B32C5A}" type="presParOf" srcId="{255ADD0B-B686-4E95-B1E8-3CFEE0C069F6}" destId="{3DBB4A37-0FDC-452E-836A-455532BEDD52}" srcOrd="1" destOrd="0" presId="urn:microsoft.com/office/officeart/2018/2/layout/IconVerticalSolidList"/>
    <dgm:cxn modelId="{08BAF6C0-B10F-4E8B-B948-D787F609948D}" type="presParOf" srcId="{255ADD0B-B686-4E95-B1E8-3CFEE0C069F6}" destId="{0261C1A4-280F-46AC-A198-2FB5C9641E06}" srcOrd="2" destOrd="0" presId="urn:microsoft.com/office/officeart/2018/2/layout/IconVerticalSolidList"/>
    <dgm:cxn modelId="{028E3648-2B69-456A-8C26-712601F11696}" type="presParOf" srcId="{255ADD0B-B686-4E95-B1E8-3CFEE0C069F6}" destId="{E3A3452C-A67D-4030-A305-65A081F113DB}" srcOrd="3" destOrd="0" presId="urn:microsoft.com/office/officeart/2018/2/layout/IconVerticalSolidList"/>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3F807-0C32-40A4-80E6-9F2151923517}">
      <dsp:nvSpPr>
        <dsp:cNvPr id="0" name=""/>
        <dsp:cNvSpPr/>
      </dsp:nvSpPr>
      <dsp:spPr>
        <a:xfrm>
          <a:off x="0" y="672008"/>
          <a:ext cx="7802566" cy="1240631"/>
        </a:xfrm>
        <a:prstGeom prst="roundRect">
          <a:avLst>
            <a:gd name="adj" fmla="val 10000"/>
          </a:avLst>
        </a:prstGeom>
        <a:solidFill>
          <a:srgbClr val="00CCFF"/>
        </a:solidFill>
        <a:ln>
          <a:noFill/>
        </a:ln>
        <a:effectLst>
          <a:glow rad="63500">
            <a:schemeClr val="accent1">
              <a:satMod val="175000"/>
              <a:alpha val="40000"/>
            </a:schemeClr>
          </a:glow>
        </a:effectLst>
      </dsp:spPr>
      <dsp:style>
        <a:lnRef idx="0">
          <a:scrgbClr r="0" g="0" b="0"/>
        </a:lnRef>
        <a:fillRef idx="1">
          <a:scrgbClr r="0" g="0" b="0"/>
        </a:fillRef>
        <a:effectRef idx="0">
          <a:scrgbClr r="0" g="0" b="0"/>
        </a:effectRef>
        <a:fontRef idx="minor"/>
      </dsp:style>
    </dsp:sp>
    <dsp:sp modelId="{183B607C-262E-4665-BB68-50ACF13806FC}">
      <dsp:nvSpPr>
        <dsp:cNvPr id="0" name=""/>
        <dsp:cNvSpPr/>
      </dsp:nvSpPr>
      <dsp:spPr>
        <a:xfrm>
          <a:off x="404788" y="960983"/>
          <a:ext cx="682347" cy="68234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2B73D0-A625-4D06-AFA9-AED5EBC411A0}">
      <dsp:nvSpPr>
        <dsp:cNvPr id="0" name=""/>
        <dsp:cNvSpPr/>
      </dsp:nvSpPr>
      <dsp:spPr>
        <a:xfrm>
          <a:off x="1432929" y="672008"/>
          <a:ext cx="6369636" cy="1240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00" tIns="131300" rIns="131300" bIns="131300" numCol="1" spcCol="1270" anchor="ctr" anchorCtr="0">
          <a:noAutofit/>
        </a:bodyPr>
        <a:lstStyle/>
        <a:p>
          <a:pPr marL="0" lvl="0" indent="0" algn="l" defTabSz="800100">
            <a:lnSpc>
              <a:spcPct val="100000"/>
            </a:lnSpc>
            <a:spcBef>
              <a:spcPct val="0"/>
            </a:spcBef>
            <a:spcAft>
              <a:spcPct val="35000"/>
            </a:spcAft>
            <a:buNone/>
          </a:pPr>
          <a:r>
            <a:rPr lang="da-DK" sz="1800" kern="1200" noProof="0" dirty="0"/>
            <a:t>Formålet med denne vejledning er at give brugerne indsigt i de største forskelle mellem FBS og FBS 2.0 og dermed tydeliggøre den forandring, der implementeres med FBS 2.0. </a:t>
          </a:r>
        </a:p>
      </dsp:txBody>
      <dsp:txXfrm>
        <a:off x="1432929" y="672008"/>
        <a:ext cx="6369636" cy="1240631"/>
      </dsp:txXfrm>
    </dsp:sp>
    <dsp:sp modelId="{E75F0E93-10E8-40E2-AD59-FDA2A54E4AD8}">
      <dsp:nvSpPr>
        <dsp:cNvPr id="0" name=""/>
        <dsp:cNvSpPr/>
      </dsp:nvSpPr>
      <dsp:spPr>
        <a:xfrm>
          <a:off x="0" y="2222797"/>
          <a:ext cx="7802566" cy="1240631"/>
        </a:xfrm>
        <a:prstGeom prst="roundRect">
          <a:avLst>
            <a:gd name="adj" fmla="val 10000"/>
          </a:avLst>
        </a:prstGeom>
        <a:solidFill>
          <a:srgbClr val="3399FF"/>
        </a:solidFill>
        <a:ln>
          <a:noFill/>
        </a:ln>
        <a:effectLst>
          <a:glow rad="63500">
            <a:schemeClr val="accent1">
              <a:satMod val="175000"/>
              <a:alpha val="40000"/>
            </a:schemeClr>
          </a:glow>
        </a:effectLst>
      </dsp:spPr>
      <dsp:style>
        <a:lnRef idx="0">
          <a:scrgbClr r="0" g="0" b="0"/>
        </a:lnRef>
        <a:fillRef idx="1">
          <a:scrgbClr r="0" g="0" b="0"/>
        </a:fillRef>
        <a:effectRef idx="0">
          <a:scrgbClr r="0" g="0" b="0"/>
        </a:effectRef>
        <a:fontRef idx="minor"/>
      </dsp:style>
    </dsp:sp>
    <dsp:sp modelId="{3DBB4A37-0FDC-452E-836A-455532BEDD52}">
      <dsp:nvSpPr>
        <dsp:cNvPr id="0" name=""/>
        <dsp:cNvSpPr/>
      </dsp:nvSpPr>
      <dsp:spPr>
        <a:xfrm>
          <a:off x="375290" y="2501939"/>
          <a:ext cx="682347" cy="68234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A3452C-A67D-4030-A305-65A081F113DB}">
      <dsp:nvSpPr>
        <dsp:cNvPr id="0" name=""/>
        <dsp:cNvSpPr/>
      </dsp:nvSpPr>
      <dsp:spPr>
        <a:xfrm>
          <a:off x="1432929" y="2222797"/>
          <a:ext cx="6369636" cy="1240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00" tIns="131300" rIns="131300" bIns="131300" numCol="1" spcCol="1270" anchor="ctr" anchorCtr="0">
          <a:noAutofit/>
        </a:bodyPr>
        <a:lstStyle/>
        <a:p>
          <a:pPr marL="0" lvl="0" indent="0" algn="l" defTabSz="800100">
            <a:lnSpc>
              <a:spcPct val="100000"/>
            </a:lnSpc>
            <a:spcBef>
              <a:spcPct val="0"/>
            </a:spcBef>
            <a:spcAft>
              <a:spcPct val="35000"/>
            </a:spcAft>
            <a:buNone/>
          </a:pPr>
          <a:r>
            <a:rPr lang="da-DK" sz="1800" kern="1200" noProof="0" dirty="0"/>
            <a:t>Vejledningen skal ligeledes give indsigt i de ændringer, der kommer med systemet mhp. at kunne identificere eventuelle ændrede arbejdsgange i kommunen.</a:t>
          </a:r>
        </a:p>
      </dsp:txBody>
      <dsp:txXfrm>
        <a:off x="1432929" y="2222797"/>
        <a:ext cx="6369636" cy="12406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8">
            <a:extLst>
              <a:ext uri="{FF2B5EF4-FFF2-40B4-BE49-F238E27FC236}">
                <a16:creationId xmlns:a16="http://schemas.microsoft.com/office/drawing/2014/main" id="{AE845206-9D4B-4268-8A29-9556DF4E2290}"/>
              </a:ext>
            </a:extLst>
          </p:cNvPr>
          <p:cNvSpPr>
            <a:spLocks noGrp="1"/>
          </p:cNvSpPr>
          <p:nvPr>
            <p:ph type="dt" idx="1"/>
          </p:nvPr>
        </p:nvSpPr>
        <p:spPr>
          <a:xfrm>
            <a:off x="4716456" y="9481664"/>
            <a:ext cx="1577849" cy="165427"/>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14 October 2026</a:t>
            </a:fld>
            <a:endParaRPr lang="en-GB" sz="800"/>
          </a:p>
        </p:txBody>
      </p:sp>
      <p:sp>
        <p:nvSpPr>
          <p:cNvPr id="11" name="Slide Number Placeholder 9">
            <a:extLst>
              <a:ext uri="{FF2B5EF4-FFF2-40B4-BE49-F238E27FC236}">
                <a16:creationId xmlns:a16="http://schemas.microsoft.com/office/drawing/2014/main" id="{DF349B49-B9DF-4BAC-A781-810C4D36F493}"/>
              </a:ext>
            </a:extLst>
          </p:cNvPr>
          <p:cNvSpPr>
            <a:spLocks noGrp="1"/>
          </p:cNvSpPr>
          <p:nvPr>
            <p:ph type="sldNum" sz="quarter" idx="3"/>
          </p:nvPr>
        </p:nvSpPr>
        <p:spPr>
          <a:xfrm>
            <a:off x="4716456" y="9284698"/>
            <a:ext cx="1577849" cy="165427"/>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2" name="Footer Placeholder 10">
            <a:extLst>
              <a:ext uri="{FF2B5EF4-FFF2-40B4-BE49-F238E27FC236}">
                <a16:creationId xmlns:a16="http://schemas.microsoft.com/office/drawing/2014/main" id="{4B53B10D-D604-4E2D-B18E-A2B8163CC1E4}"/>
              </a:ext>
            </a:extLst>
          </p:cNvPr>
          <p:cNvSpPr>
            <a:spLocks noGrp="1"/>
          </p:cNvSpPr>
          <p:nvPr>
            <p:ph type="ftr" sz="quarter" idx="2"/>
          </p:nvPr>
        </p:nvSpPr>
        <p:spPr>
          <a:xfrm>
            <a:off x="442233" y="9481664"/>
            <a:ext cx="4268644" cy="165427"/>
          </a:xfrm>
          <a:prstGeom prst="rect">
            <a:avLst/>
          </a:prstGeom>
        </p:spPr>
        <p:txBody>
          <a:bodyPr vert="horz" lIns="0" tIns="0" rIns="0" bIns="0" rtlCol="0" anchor="t" anchorCtr="0"/>
          <a:lstStyle>
            <a:lvl1pPr algn="l">
              <a:defRPr sz="800">
                <a:latin typeface="+mn-lt"/>
              </a:defRPr>
            </a:lvl1pPr>
          </a:lstStyle>
          <a:p>
            <a:endParaRPr lang="en-GB" sz="800"/>
          </a:p>
        </p:txBody>
      </p:sp>
      <p:sp>
        <p:nvSpPr>
          <p:cNvPr id="13" name="Header Placeholder 12">
            <a:extLst>
              <a:ext uri="{FF2B5EF4-FFF2-40B4-BE49-F238E27FC236}">
                <a16:creationId xmlns:a16="http://schemas.microsoft.com/office/drawing/2014/main" id="{0225AF11-4B47-41F0-B130-3DC91DD63C44}"/>
              </a:ext>
            </a:extLst>
          </p:cNvPr>
          <p:cNvSpPr>
            <a:spLocks noGrp="1"/>
          </p:cNvSpPr>
          <p:nvPr>
            <p:ph type="hdr" sz="quarter"/>
          </p:nvPr>
        </p:nvSpPr>
        <p:spPr>
          <a:xfrm>
            <a:off x="442233" y="9284698"/>
            <a:ext cx="4268644" cy="165427"/>
          </a:xfrm>
          <a:prstGeom prst="rect">
            <a:avLst/>
          </a:prstGeom>
        </p:spPr>
        <p:txBody>
          <a:bodyPr vert="horz" lIns="0" tIns="0" rIns="0" bIns="0" rtlCol="0" anchor="t" anchorCtr="0"/>
          <a:lstStyle>
            <a:lvl1pPr algn="l">
              <a:defRPr sz="800">
                <a:latin typeface="+mn-lt"/>
              </a:defRPr>
            </a:lvl1pPr>
          </a:lstStyle>
          <a:p>
            <a:endParaRPr lang="en-GB" sz="800"/>
          </a:p>
        </p:txBody>
      </p:sp>
      <p:pic>
        <p:nvPicPr>
          <p:cNvPr id="6" name="Graphic 5">
            <a:extLst>
              <a:ext uri="{FF2B5EF4-FFF2-40B4-BE49-F238E27FC236}">
                <a16:creationId xmlns:a16="http://schemas.microsoft.com/office/drawing/2014/main" id="{D79B6ABE-A9E9-4E0E-A047-1DF52B239B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492177" y="454550"/>
            <a:ext cx="802128" cy="123825"/>
          </a:xfrm>
          <a:prstGeom prst="rect">
            <a:avLst/>
          </a:prstGeom>
        </p:spPr>
      </p:pic>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Notes Placeholder 7">
            <a:extLst>
              <a:ext uri="{FF2B5EF4-FFF2-40B4-BE49-F238E27FC236}">
                <a16:creationId xmlns:a16="http://schemas.microsoft.com/office/drawing/2014/main" id="{ED603FBB-C012-44F8-8D4E-1E5BCC6355E2}"/>
              </a:ext>
            </a:extLst>
          </p:cNvPr>
          <p:cNvSpPr>
            <a:spLocks noGrp="1"/>
          </p:cNvSpPr>
          <p:nvPr>
            <p:ph type="body" sz="quarter" idx="3"/>
          </p:nvPr>
        </p:nvSpPr>
        <p:spPr>
          <a:xfrm>
            <a:off x="356667" y="5757101"/>
            <a:ext cx="6081167" cy="337018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Slide Image Placeholder 11">
            <a:extLst>
              <a:ext uri="{FF2B5EF4-FFF2-40B4-BE49-F238E27FC236}">
                <a16:creationId xmlns:a16="http://schemas.microsoft.com/office/drawing/2014/main" id="{CE09EA81-6923-4332-8C9E-30AE045AFB69}"/>
              </a:ext>
            </a:extLst>
          </p:cNvPr>
          <p:cNvSpPr>
            <a:spLocks noGrp="1" noRot="1" noChangeAspect="1"/>
          </p:cNvSpPr>
          <p:nvPr>
            <p:ph type="sldImg" idx="2"/>
          </p:nvPr>
        </p:nvSpPr>
        <p:spPr>
          <a:xfrm>
            <a:off x="73025" y="1603375"/>
            <a:ext cx="6648450" cy="3740150"/>
          </a:xfrm>
          <a:prstGeom prst="rect">
            <a:avLst/>
          </a:prstGeom>
          <a:noFill/>
          <a:ln w="12700">
            <a:solidFill>
              <a:prstClr val="black"/>
            </a:solidFill>
          </a:ln>
        </p:spPr>
        <p:txBody>
          <a:bodyPr vert="horz" lIns="91440" tIns="45720" rIns="91440" bIns="45720" rtlCol="0" anchor="ctr"/>
          <a:lstStyle/>
          <a:p>
            <a:endParaRPr lang="en-GB"/>
          </a:p>
        </p:txBody>
      </p:sp>
      <p:sp>
        <p:nvSpPr>
          <p:cNvPr id="17" name="Date Placeholder 8">
            <a:extLst>
              <a:ext uri="{FF2B5EF4-FFF2-40B4-BE49-F238E27FC236}">
                <a16:creationId xmlns:a16="http://schemas.microsoft.com/office/drawing/2014/main" id="{8EBAC05E-8F24-4752-8343-003B6B511FCA}"/>
              </a:ext>
            </a:extLst>
          </p:cNvPr>
          <p:cNvSpPr>
            <a:spLocks noGrp="1"/>
          </p:cNvSpPr>
          <p:nvPr>
            <p:ph type="dt" idx="1"/>
          </p:nvPr>
        </p:nvSpPr>
        <p:spPr>
          <a:xfrm>
            <a:off x="4716457" y="9481664"/>
            <a:ext cx="1721377" cy="165427"/>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14 October 2026</a:t>
            </a:fld>
            <a:endParaRPr lang="en-GB" sz="800"/>
          </a:p>
        </p:txBody>
      </p:sp>
      <p:sp>
        <p:nvSpPr>
          <p:cNvPr id="18" name="Slide Number Placeholder 9">
            <a:extLst>
              <a:ext uri="{FF2B5EF4-FFF2-40B4-BE49-F238E27FC236}">
                <a16:creationId xmlns:a16="http://schemas.microsoft.com/office/drawing/2014/main" id="{1D693BA3-BE27-457C-84EF-2CE89AE4DBD9}"/>
              </a:ext>
            </a:extLst>
          </p:cNvPr>
          <p:cNvSpPr>
            <a:spLocks noGrp="1"/>
          </p:cNvSpPr>
          <p:nvPr>
            <p:ph type="sldNum" sz="quarter" idx="5"/>
          </p:nvPr>
        </p:nvSpPr>
        <p:spPr>
          <a:xfrm>
            <a:off x="4716457" y="9284698"/>
            <a:ext cx="1721377" cy="165427"/>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9" name="Footer Placeholder 10">
            <a:extLst>
              <a:ext uri="{FF2B5EF4-FFF2-40B4-BE49-F238E27FC236}">
                <a16:creationId xmlns:a16="http://schemas.microsoft.com/office/drawing/2014/main" id="{F71DC945-9758-4703-A041-B00CC90596BD}"/>
              </a:ext>
            </a:extLst>
          </p:cNvPr>
          <p:cNvSpPr>
            <a:spLocks noGrp="1"/>
          </p:cNvSpPr>
          <p:nvPr>
            <p:ph type="ftr" sz="quarter" idx="4"/>
          </p:nvPr>
        </p:nvSpPr>
        <p:spPr>
          <a:xfrm>
            <a:off x="350381" y="9481664"/>
            <a:ext cx="4360496" cy="165427"/>
          </a:xfrm>
          <a:prstGeom prst="rect">
            <a:avLst/>
          </a:prstGeom>
        </p:spPr>
        <p:txBody>
          <a:bodyPr vert="horz" lIns="0" tIns="0" rIns="0" bIns="0" rtlCol="0" anchor="t" anchorCtr="0"/>
          <a:lstStyle>
            <a:lvl1pPr algn="l">
              <a:defRPr sz="800">
                <a:latin typeface="+mn-lt"/>
              </a:defRPr>
            </a:lvl1pPr>
          </a:lstStyle>
          <a:p>
            <a:endParaRPr lang="en-GB" sz="800"/>
          </a:p>
        </p:txBody>
      </p:sp>
      <p:sp>
        <p:nvSpPr>
          <p:cNvPr id="20" name="Header Placeholder 12">
            <a:extLst>
              <a:ext uri="{FF2B5EF4-FFF2-40B4-BE49-F238E27FC236}">
                <a16:creationId xmlns:a16="http://schemas.microsoft.com/office/drawing/2014/main" id="{9AA08409-7D69-4F6B-8F0E-3BF399AD47EE}"/>
              </a:ext>
            </a:extLst>
          </p:cNvPr>
          <p:cNvSpPr>
            <a:spLocks noGrp="1"/>
          </p:cNvSpPr>
          <p:nvPr>
            <p:ph type="hdr" sz="quarter"/>
          </p:nvPr>
        </p:nvSpPr>
        <p:spPr>
          <a:xfrm>
            <a:off x="350381" y="9284698"/>
            <a:ext cx="4360496" cy="165427"/>
          </a:xfrm>
          <a:prstGeom prst="rect">
            <a:avLst/>
          </a:prstGeom>
        </p:spPr>
        <p:txBody>
          <a:bodyPr vert="horz" lIns="0" tIns="0" rIns="0" bIns="0" rtlCol="0" anchor="t" anchorCtr="0"/>
          <a:lstStyle>
            <a:lvl1pPr algn="l">
              <a:defRPr sz="800">
                <a:latin typeface="+mn-lt"/>
              </a:defRPr>
            </a:lvl1pPr>
          </a:lstStyle>
          <a:p>
            <a:endParaRPr lang="en-GB" sz="80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a:t>
            </a:fld>
            <a:endParaRPr lang="en-GB" sz="800"/>
          </a:p>
        </p:txBody>
      </p:sp>
    </p:spTree>
    <p:extLst>
      <p:ext uri="{BB962C8B-B14F-4D97-AF65-F5344CB8AC3E}">
        <p14:creationId xmlns:p14="http://schemas.microsoft.com/office/powerpoint/2010/main" val="998684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3</a:t>
            </a:fld>
            <a:endParaRPr lang="en-GB" sz="800"/>
          </a:p>
        </p:txBody>
      </p:sp>
    </p:spTree>
    <p:extLst>
      <p:ext uri="{BB962C8B-B14F-4D97-AF65-F5344CB8AC3E}">
        <p14:creationId xmlns:p14="http://schemas.microsoft.com/office/powerpoint/2010/main" val="1846185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4</a:t>
            </a:fld>
            <a:endParaRPr lang="en-GB" sz="800"/>
          </a:p>
        </p:txBody>
      </p:sp>
    </p:spTree>
    <p:extLst>
      <p:ext uri="{BB962C8B-B14F-4D97-AF65-F5344CB8AC3E}">
        <p14:creationId xmlns:p14="http://schemas.microsoft.com/office/powerpoint/2010/main" val="3848090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6FB7-7D03-D5A3-9213-8804D5C44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922A2-7FAF-3494-C40B-6B26C39B2FE8}"/>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D17C0039-F233-347B-8A87-5B30C1FB440C}"/>
              </a:ext>
            </a:extLst>
          </p:cNvPr>
          <p:cNvSpPr>
            <a:spLocks noGrp="1"/>
          </p:cNvSpPr>
          <p:nvPr>
            <p:ph type="body" idx="1"/>
          </p:nvPr>
        </p:nvSpPr>
        <p:spPr/>
        <p:txBody>
          <a:bodyPr/>
          <a:lstStyle/>
          <a:p>
            <a:endParaRPr lang="da-DK" dirty="0"/>
          </a:p>
        </p:txBody>
      </p:sp>
      <p:sp>
        <p:nvSpPr>
          <p:cNvPr id="4" name="Slide Number Placeholder 3">
            <a:extLst>
              <a:ext uri="{FF2B5EF4-FFF2-40B4-BE49-F238E27FC236}">
                <a16:creationId xmlns:a16="http://schemas.microsoft.com/office/drawing/2014/main" id="{1BFE5AF8-D053-F6E1-2B4A-01DCDB713782}"/>
              </a:ext>
            </a:extLst>
          </p:cNvPr>
          <p:cNvSpPr>
            <a:spLocks noGrp="1"/>
          </p:cNvSpPr>
          <p:nvPr>
            <p:ph type="sldNum" sz="quarter" idx="5"/>
          </p:nvPr>
        </p:nvSpPr>
        <p:spPr/>
        <p:txBody>
          <a:bodyPr/>
          <a:lstStyle/>
          <a:p>
            <a:fld id="{A16CFAD1-D197-4A88-B173-A6412E995EE5}" type="slidenum">
              <a:rPr lang="en-GB" smtClean="0"/>
              <a:pPr/>
              <a:t>6</a:t>
            </a:fld>
            <a:endParaRPr lang="en-GB" sz="800"/>
          </a:p>
        </p:txBody>
      </p:sp>
    </p:spTree>
    <p:extLst>
      <p:ext uri="{BB962C8B-B14F-4D97-AF65-F5344CB8AC3E}">
        <p14:creationId xmlns:p14="http://schemas.microsoft.com/office/powerpoint/2010/main" val="18968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7</a:t>
            </a:fld>
            <a:endParaRPr lang="en-GB" sz="800"/>
          </a:p>
        </p:txBody>
      </p:sp>
    </p:spTree>
    <p:extLst>
      <p:ext uri="{BB962C8B-B14F-4D97-AF65-F5344CB8AC3E}">
        <p14:creationId xmlns:p14="http://schemas.microsoft.com/office/powerpoint/2010/main" val="406422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8</a:t>
            </a:fld>
            <a:endParaRPr lang="en-GB" sz="800"/>
          </a:p>
        </p:txBody>
      </p:sp>
    </p:spTree>
    <p:extLst>
      <p:ext uri="{BB962C8B-B14F-4D97-AF65-F5344CB8AC3E}">
        <p14:creationId xmlns:p14="http://schemas.microsoft.com/office/powerpoint/2010/main" val="483725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11</a:t>
            </a:fld>
            <a:endParaRPr lang="en-GB" sz="800"/>
          </a:p>
        </p:txBody>
      </p:sp>
    </p:spTree>
    <p:extLst>
      <p:ext uri="{BB962C8B-B14F-4D97-AF65-F5344CB8AC3E}">
        <p14:creationId xmlns:p14="http://schemas.microsoft.com/office/powerpoint/2010/main" val="723713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12</a:t>
            </a:fld>
            <a:endParaRPr lang="en-GB" sz="800"/>
          </a:p>
        </p:txBody>
      </p:sp>
    </p:spTree>
    <p:extLst>
      <p:ext uri="{BB962C8B-B14F-4D97-AF65-F5344CB8AC3E}">
        <p14:creationId xmlns:p14="http://schemas.microsoft.com/office/powerpoint/2010/main" val="3154992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9458-7775-204F-60C2-C82F8B2A3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6002C-EEFD-280D-EF9B-F2B2F526D067}"/>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BACDAB5-9FA1-5397-5301-BE0AB01CA18D}"/>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71352697-BEC8-17F2-CADE-87334237D421}"/>
              </a:ext>
            </a:extLst>
          </p:cNvPr>
          <p:cNvSpPr>
            <a:spLocks noGrp="1"/>
          </p:cNvSpPr>
          <p:nvPr>
            <p:ph type="sldNum" sz="quarter" idx="5"/>
          </p:nvPr>
        </p:nvSpPr>
        <p:spPr/>
        <p:txBody>
          <a:bodyPr/>
          <a:lstStyle/>
          <a:p>
            <a:fld id="{A16CFAD1-D197-4A88-B173-A6412E995EE5}" type="slidenum">
              <a:rPr lang="en-GB" smtClean="0"/>
              <a:pPr/>
              <a:t>13</a:t>
            </a:fld>
            <a:endParaRPr lang="en-GB" sz="800"/>
          </a:p>
        </p:txBody>
      </p:sp>
    </p:spTree>
    <p:extLst>
      <p:ext uri="{BB962C8B-B14F-4D97-AF65-F5344CB8AC3E}">
        <p14:creationId xmlns:p14="http://schemas.microsoft.com/office/powerpoint/2010/main" val="821172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3C90-578D-4661-93D8-8279961DE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1F1F1-95E6-6291-87C9-5A6BC749BF36}"/>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E43CEE64-021A-A371-3582-619AB4106E7D}"/>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58057A3D-6CB3-9091-6861-A55E96F5366D}"/>
              </a:ext>
            </a:extLst>
          </p:cNvPr>
          <p:cNvSpPr>
            <a:spLocks noGrp="1"/>
          </p:cNvSpPr>
          <p:nvPr>
            <p:ph type="sldNum" sz="quarter" idx="5"/>
          </p:nvPr>
        </p:nvSpPr>
        <p:spPr/>
        <p:txBody>
          <a:bodyPr/>
          <a:lstStyle/>
          <a:p>
            <a:fld id="{A16CFAD1-D197-4A88-B173-A6412E995EE5}" type="slidenum">
              <a:rPr lang="en-GB" smtClean="0"/>
              <a:pPr/>
              <a:t>14</a:t>
            </a:fld>
            <a:endParaRPr lang="en-GB" sz="800"/>
          </a:p>
        </p:txBody>
      </p:sp>
    </p:spTree>
    <p:extLst>
      <p:ext uri="{BB962C8B-B14F-4D97-AF65-F5344CB8AC3E}">
        <p14:creationId xmlns:p14="http://schemas.microsoft.com/office/powerpoint/2010/main" val="1617243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DBFB2-028C-0ABD-80F8-3F8153C15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0EBD4-7454-2010-0DED-A988DE71C65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6AAFD56D-81B0-AC21-3D08-176DE399D58B}"/>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E83255E2-DDB9-F52A-D1C2-2A6B4B99B15B}"/>
              </a:ext>
            </a:extLst>
          </p:cNvPr>
          <p:cNvSpPr>
            <a:spLocks noGrp="1"/>
          </p:cNvSpPr>
          <p:nvPr>
            <p:ph type="sldNum" sz="quarter" idx="5"/>
          </p:nvPr>
        </p:nvSpPr>
        <p:spPr/>
        <p:txBody>
          <a:bodyPr/>
          <a:lstStyle/>
          <a:p>
            <a:fld id="{A16CFAD1-D197-4A88-B173-A6412E995EE5}" type="slidenum">
              <a:rPr lang="en-GB" smtClean="0"/>
              <a:pPr/>
              <a:t>15</a:t>
            </a:fld>
            <a:endParaRPr lang="en-GB" sz="800"/>
          </a:p>
        </p:txBody>
      </p:sp>
    </p:spTree>
    <p:extLst>
      <p:ext uri="{BB962C8B-B14F-4D97-AF65-F5344CB8AC3E}">
        <p14:creationId xmlns:p14="http://schemas.microsoft.com/office/powerpoint/2010/main" val="105926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63C43-37F3-8DD4-DEDC-9F1D2B373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D6178-85AE-5E12-E129-4FA2795F16E1}"/>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73F8F9EF-4B06-4919-EDEB-ABAFF6D5F271}"/>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96984D10-78BF-0D9C-BA7A-2AC9894EEEFA}"/>
              </a:ext>
            </a:extLst>
          </p:cNvPr>
          <p:cNvSpPr>
            <a:spLocks noGrp="1"/>
          </p:cNvSpPr>
          <p:nvPr>
            <p:ph type="sldNum" sz="quarter" idx="5"/>
          </p:nvPr>
        </p:nvSpPr>
        <p:spPr/>
        <p:txBody>
          <a:bodyPr/>
          <a:lstStyle/>
          <a:p>
            <a:fld id="{A16CFAD1-D197-4A88-B173-A6412E995EE5}" type="slidenum">
              <a:rPr lang="en-GB" smtClean="0"/>
              <a:pPr/>
              <a:t>16</a:t>
            </a:fld>
            <a:endParaRPr lang="en-GB" sz="800"/>
          </a:p>
        </p:txBody>
      </p:sp>
    </p:spTree>
    <p:extLst>
      <p:ext uri="{BB962C8B-B14F-4D97-AF65-F5344CB8AC3E}">
        <p14:creationId xmlns:p14="http://schemas.microsoft.com/office/powerpoint/2010/main" val="2519212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B0703-5984-6028-EDC8-3CED3488E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7514D-3F1A-5500-B986-E14CB1275FFA}"/>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FC11759C-4CE5-F7E5-CFB6-CB64F1D43B92}"/>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1B08D1D4-D0DA-E81F-3A23-F13C4B803796}"/>
              </a:ext>
            </a:extLst>
          </p:cNvPr>
          <p:cNvSpPr>
            <a:spLocks noGrp="1"/>
          </p:cNvSpPr>
          <p:nvPr>
            <p:ph type="sldNum" sz="quarter" idx="5"/>
          </p:nvPr>
        </p:nvSpPr>
        <p:spPr/>
        <p:txBody>
          <a:bodyPr/>
          <a:lstStyle/>
          <a:p>
            <a:fld id="{A16CFAD1-D197-4A88-B173-A6412E995EE5}" type="slidenum">
              <a:rPr lang="en-GB" smtClean="0"/>
              <a:pPr/>
              <a:t>17</a:t>
            </a:fld>
            <a:endParaRPr lang="en-GB" sz="800"/>
          </a:p>
        </p:txBody>
      </p:sp>
    </p:spTree>
    <p:extLst>
      <p:ext uri="{BB962C8B-B14F-4D97-AF65-F5344CB8AC3E}">
        <p14:creationId xmlns:p14="http://schemas.microsoft.com/office/powerpoint/2010/main" val="3313735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05F58-B262-0BE2-FEA3-0F08BADA8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EECEB-EBE0-99A1-6AE0-2EC4A196CDD0}"/>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A211F209-9A79-423F-3140-86F92172BD16}"/>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4C8EEAB4-72CD-65C1-96E1-D0736607DE61}"/>
              </a:ext>
            </a:extLst>
          </p:cNvPr>
          <p:cNvSpPr>
            <a:spLocks noGrp="1"/>
          </p:cNvSpPr>
          <p:nvPr>
            <p:ph type="sldNum" sz="quarter" idx="5"/>
          </p:nvPr>
        </p:nvSpPr>
        <p:spPr/>
        <p:txBody>
          <a:bodyPr/>
          <a:lstStyle/>
          <a:p>
            <a:fld id="{A16CFAD1-D197-4A88-B173-A6412E995EE5}" type="slidenum">
              <a:rPr lang="en-GB" smtClean="0"/>
              <a:pPr/>
              <a:t>18</a:t>
            </a:fld>
            <a:endParaRPr lang="en-GB" sz="800"/>
          </a:p>
        </p:txBody>
      </p:sp>
    </p:spTree>
    <p:extLst>
      <p:ext uri="{BB962C8B-B14F-4D97-AF65-F5344CB8AC3E}">
        <p14:creationId xmlns:p14="http://schemas.microsoft.com/office/powerpoint/2010/main" val="103092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16358-9E81-B606-DD51-D4E202F9C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21ECA-2E5D-63D7-D778-EDE51662363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2C09A11-15B7-7C29-307A-1898CF01B706}"/>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EC51B657-B890-0BF1-9AFC-C28A59FE374D}"/>
              </a:ext>
            </a:extLst>
          </p:cNvPr>
          <p:cNvSpPr>
            <a:spLocks noGrp="1"/>
          </p:cNvSpPr>
          <p:nvPr>
            <p:ph type="sldNum" sz="quarter" idx="5"/>
          </p:nvPr>
        </p:nvSpPr>
        <p:spPr/>
        <p:txBody>
          <a:bodyPr/>
          <a:lstStyle/>
          <a:p>
            <a:fld id="{A16CFAD1-D197-4A88-B173-A6412E995EE5}" type="slidenum">
              <a:rPr lang="en-GB" smtClean="0"/>
              <a:pPr/>
              <a:t>19</a:t>
            </a:fld>
            <a:endParaRPr lang="en-GB" sz="800"/>
          </a:p>
        </p:txBody>
      </p:sp>
    </p:spTree>
    <p:extLst>
      <p:ext uri="{BB962C8B-B14F-4D97-AF65-F5344CB8AC3E}">
        <p14:creationId xmlns:p14="http://schemas.microsoft.com/office/powerpoint/2010/main" val="1795394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D3E2-A6EE-5992-8E5E-B29494AF7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E3696B-E8D9-B7CD-1B41-16E64CC04DD1}"/>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F56139C3-D4B6-7027-BE99-F3C40200A735}"/>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CFAEBFB6-A718-C638-69C0-FC43E8AA48DC}"/>
              </a:ext>
            </a:extLst>
          </p:cNvPr>
          <p:cNvSpPr>
            <a:spLocks noGrp="1"/>
          </p:cNvSpPr>
          <p:nvPr>
            <p:ph type="sldNum" sz="quarter" idx="5"/>
          </p:nvPr>
        </p:nvSpPr>
        <p:spPr/>
        <p:txBody>
          <a:bodyPr/>
          <a:lstStyle/>
          <a:p>
            <a:fld id="{A16CFAD1-D197-4A88-B173-A6412E995EE5}" type="slidenum">
              <a:rPr lang="en-GB" smtClean="0"/>
              <a:pPr/>
              <a:t>20</a:t>
            </a:fld>
            <a:endParaRPr lang="en-GB" sz="800"/>
          </a:p>
        </p:txBody>
      </p:sp>
    </p:spTree>
    <p:extLst>
      <p:ext uri="{BB962C8B-B14F-4D97-AF65-F5344CB8AC3E}">
        <p14:creationId xmlns:p14="http://schemas.microsoft.com/office/powerpoint/2010/main" val="283967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993DE-B416-C489-D9C4-3D503B1E9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5754D-6D4C-1747-43AB-282738423F83}"/>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A095C0DF-1A0D-AA09-F5CD-82963CAF2175}"/>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2046FC90-7F7F-EE48-262B-C4F2BA3FBFA3}"/>
              </a:ext>
            </a:extLst>
          </p:cNvPr>
          <p:cNvSpPr>
            <a:spLocks noGrp="1"/>
          </p:cNvSpPr>
          <p:nvPr>
            <p:ph type="sldNum" sz="quarter" idx="5"/>
          </p:nvPr>
        </p:nvSpPr>
        <p:spPr/>
        <p:txBody>
          <a:bodyPr/>
          <a:lstStyle/>
          <a:p>
            <a:fld id="{A16CFAD1-D197-4A88-B173-A6412E995EE5}" type="slidenum">
              <a:rPr lang="en-GB" smtClean="0"/>
              <a:pPr/>
              <a:t>21</a:t>
            </a:fld>
            <a:endParaRPr lang="en-GB" sz="800"/>
          </a:p>
        </p:txBody>
      </p:sp>
    </p:spTree>
    <p:extLst>
      <p:ext uri="{BB962C8B-B14F-4D97-AF65-F5344CB8AC3E}">
        <p14:creationId xmlns:p14="http://schemas.microsoft.com/office/powerpoint/2010/main" val="3510816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153C6-C182-6C06-94DA-B04834D24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1E61-D910-B7D5-FECE-413A1C1904B7}"/>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CA83A7E6-A7BD-A572-5A95-8302E1300D45}"/>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BE18CD4F-2426-C98C-3897-9301CC0680DE}"/>
              </a:ext>
            </a:extLst>
          </p:cNvPr>
          <p:cNvSpPr>
            <a:spLocks noGrp="1"/>
          </p:cNvSpPr>
          <p:nvPr>
            <p:ph type="sldNum" sz="quarter" idx="5"/>
          </p:nvPr>
        </p:nvSpPr>
        <p:spPr/>
        <p:txBody>
          <a:bodyPr/>
          <a:lstStyle/>
          <a:p>
            <a:fld id="{A16CFAD1-D197-4A88-B173-A6412E995EE5}" type="slidenum">
              <a:rPr lang="en-GB" smtClean="0"/>
              <a:pPr/>
              <a:t>22</a:t>
            </a:fld>
            <a:endParaRPr lang="en-GB" sz="800"/>
          </a:p>
        </p:txBody>
      </p:sp>
    </p:spTree>
    <p:extLst>
      <p:ext uri="{BB962C8B-B14F-4D97-AF65-F5344CB8AC3E}">
        <p14:creationId xmlns:p14="http://schemas.microsoft.com/office/powerpoint/2010/main" val="954852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5F4C-F77B-38FB-F95C-E1C24B783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05CF7-EF09-A6D1-94CA-B8E8F0C3B92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FFECFC0-CF80-C78C-3C96-FD70A22BD919}"/>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998E9AC2-2AA0-5904-DD76-B212A5EAFB85}"/>
              </a:ext>
            </a:extLst>
          </p:cNvPr>
          <p:cNvSpPr>
            <a:spLocks noGrp="1"/>
          </p:cNvSpPr>
          <p:nvPr>
            <p:ph type="sldNum" sz="quarter" idx="5"/>
          </p:nvPr>
        </p:nvSpPr>
        <p:spPr/>
        <p:txBody>
          <a:bodyPr/>
          <a:lstStyle/>
          <a:p>
            <a:fld id="{A16CFAD1-D197-4A88-B173-A6412E995EE5}" type="slidenum">
              <a:rPr lang="en-GB" smtClean="0"/>
              <a:pPr/>
              <a:t>24</a:t>
            </a:fld>
            <a:endParaRPr lang="en-GB" sz="800"/>
          </a:p>
        </p:txBody>
      </p:sp>
    </p:spTree>
    <p:extLst>
      <p:ext uri="{BB962C8B-B14F-4D97-AF65-F5344CB8AC3E}">
        <p14:creationId xmlns:p14="http://schemas.microsoft.com/office/powerpoint/2010/main" val="2714962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1647-15D9-4DE2-4E61-7BDE8C427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73640-8AB6-2D4D-E2CA-D7FC57A8F2AE}"/>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5BA6A11B-6B8C-1330-C940-26472DD1E815}"/>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68645BF5-18B7-0505-333A-B07B9F843EEB}"/>
              </a:ext>
            </a:extLst>
          </p:cNvPr>
          <p:cNvSpPr>
            <a:spLocks noGrp="1"/>
          </p:cNvSpPr>
          <p:nvPr>
            <p:ph type="sldNum" sz="quarter" idx="5"/>
          </p:nvPr>
        </p:nvSpPr>
        <p:spPr/>
        <p:txBody>
          <a:bodyPr/>
          <a:lstStyle/>
          <a:p>
            <a:fld id="{A16CFAD1-D197-4A88-B173-A6412E995EE5}" type="slidenum">
              <a:rPr lang="en-GB" smtClean="0"/>
              <a:pPr/>
              <a:t>25</a:t>
            </a:fld>
            <a:endParaRPr lang="en-GB" sz="800"/>
          </a:p>
        </p:txBody>
      </p:sp>
    </p:spTree>
    <p:extLst>
      <p:ext uri="{BB962C8B-B14F-4D97-AF65-F5344CB8AC3E}">
        <p14:creationId xmlns:p14="http://schemas.microsoft.com/office/powerpoint/2010/main" val="2900143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C9B89-EA3D-332A-F027-6FEE41692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D95E7-6B44-9444-8B3A-1B6B83323624}"/>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FA53DB58-FB30-5EB9-82F5-C4A9B2417A29}"/>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8D5D8FCF-F61D-AB43-02E4-DA4554D445FF}"/>
              </a:ext>
            </a:extLst>
          </p:cNvPr>
          <p:cNvSpPr>
            <a:spLocks noGrp="1"/>
          </p:cNvSpPr>
          <p:nvPr>
            <p:ph type="sldNum" sz="quarter" idx="5"/>
          </p:nvPr>
        </p:nvSpPr>
        <p:spPr/>
        <p:txBody>
          <a:bodyPr/>
          <a:lstStyle/>
          <a:p>
            <a:fld id="{A16CFAD1-D197-4A88-B173-A6412E995EE5}" type="slidenum">
              <a:rPr lang="en-GB" smtClean="0"/>
              <a:pPr/>
              <a:t>26</a:t>
            </a:fld>
            <a:endParaRPr lang="en-GB" sz="800"/>
          </a:p>
        </p:txBody>
      </p:sp>
    </p:spTree>
    <p:extLst>
      <p:ext uri="{BB962C8B-B14F-4D97-AF65-F5344CB8AC3E}">
        <p14:creationId xmlns:p14="http://schemas.microsoft.com/office/powerpoint/2010/main" val="354369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3085D-856F-3184-B09F-0486C4FBE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077FB-118B-56CB-5426-8E55F53D8E98}"/>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BCDD251A-E7E3-CDF1-DC80-F87705A0D84F}"/>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659F7A4A-CBA1-A925-77F8-622581FD5801}"/>
              </a:ext>
            </a:extLst>
          </p:cNvPr>
          <p:cNvSpPr>
            <a:spLocks noGrp="1"/>
          </p:cNvSpPr>
          <p:nvPr>
            <p:ph type="sldNum" sz="quarter" idx="5"/>
          </p:nvPr>
        </p:nvSpPr>
        <p:spPr/>
        <p:txBody>
          <a:bodyPr/>
          <a:lstStyle/>
          <a:p>
            <a:fld id="{A16CFAD1-D197-4A88-B173-A6412E995EE5}" type="slidenum">
              <a:rPr lang="en-GB" smtClean="0"/>
              <a:pPr/>
              <a:t>28</a:t>
            </a:fld>
            <a:endParaRPr lang="en-GB" sz="800"/>
          </a:p>
        </p:txBody>
      </p:sp>
    </p:spTree>
    <p:extLst>
      <p:ext uri="{BB962C8B-B14F-4D97-AF65-F5344CB8AC3E}">
        <p14:creationId xmlns:p14="http://schemas.microsoft.com/office/powerpoint/2010/main" val="3886670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9E16-195F-39C2-3C4B-969065681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63C42-6F64-AD5A-99F1-55D3B8B3FFE8}"/>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88348FED-A5AF-4D85-01E2-23FADCCAF22A}"/>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094E8F33-9171-6281-20FC-53D4917D134E}"/>
              </a:ext>
            </a:extLst>
          </p:cNvPr>
          <p:cNvSpPr>
            <a:spLocks noGrp="1"/>
          </p:cNvSpPr>
          <p:nvPr>
            <p:ph type="sldNum" sz="quarter" idx="5"/>
          </p:nvPr>
        </p:nvSpPr>
        <p:spPr/>
        <p:txBody>
          <a:bodyPr/>
          <a:lstStyle/>
          <a:p>
            <a:fld id="{A16CFAD1-D197-4A88-B173-A6412E995EE5}" type="slidenum">
              <a:rPr lang="en-GB" smtClean="0"/>
              <a:pPr/>
              <a:t>29</a:t>
            </a:fld>
            <a:endParaRPr lang="en-GB" sz="800"/>
          </a:p>
        </p:txBody>
      </p:sp>
    </p:spTree>
    <p:extLst>
      <p:ext uri="{BB962C8B-B14F-4D97-AF65-F5344CB8AC3E}">
        <p14:creationId xmlns:p14="http://schemas.microsoft.com/office/powerpoint/2010/main" val="752046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196B4-98DA-0C69-431D-88E312F0E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D2A03-D2FB-62CA-C7DE-EFCA1604BB2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0F0684E8-B321-552F-AFCD-068D1CFEC96E}"/>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ED0AD034-8ED9-20B7-C450-DC41BC1C1D6A}"/>
              </a:ext>
            </a:extLst>
          </p:cNvPr>
          <p:cNvSpPr>
            <a:spLocks noGrp="1"/>
          </p:cNvSpPr>
          <p:nvPr>
            <p:ph type="sldNum" sz="quarter" idx="5"/>
          </p:nvPr>
        </p:nvSpPr>
        <p:spPr/>
        <p:txBody>
          <a:bodyPr/>
          <a:lstStyle/>
          <a:p>
            <a:fld id="{A16CFAD1-D197-4A88-B173-A6412E995EE5}" type="slidenum">
              <a:rPr lang="en-GB" smtClean="0"/>
              <a:pPr/>
              <a:t>30</a:t>
            </a:fld>
            <a:endParaRPr lang="en-GB" sz="800"/>
          </a:p>
        </p:txBody>
      </p:sp>
    </p:spTree>
    <p:extLst>
      <p:ext uri="{BB962C8B-B14F-4D97-AF65-F5344CB8AC3E}">
        <p14:creationId xmlns:p14="http://schemas.microsoft.com/office/powerpoint/2010/main" val="2430458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6DAD-5690-3B92-C6AE-4C1476630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A8FB8-128A-3C1E-0C97-AED463D0B706}"/>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B718959B-26B4-FA98-951E-1BD833C3AEED}"/>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54AB1C8F-11EB-7740-5283-96149BD04BAC}"/>
              </a:ext>
            </a:extLst>
          </p:cNvPr>
          <p:cNvSpPr>
            <a:spLocks noGrp="1"/>
          </p:cNvSpPr>
          <p:nvPr>
            <p:ph type="sldNum" sz="quarter" idx="5"/>
          </p:nvPr>
        </p:nvSpPr>
        <p:spPr/>
        <p:txBody>
          <a:bodyPr/>
          <a:lstStyle/>
          <a:p>
            <a:fld id="{A16CFAD1-D197-4A88-B173-A6412E995EE5}" type="slidenum">
              <a:rPr lang="en-GB" smtClean="0"/>
              <a:pPr/>
              <a:t>31</a:t>
            </a:fld>
            <a:endParaRPr lang="en-GB" sz="800"/>
          </a:p>
        </p:txBody>
      </p:sp>
    </p:spTree>
    <p:extLst>
      <p:ext uri="{BB962C8B-B14F-4D97-AF65-F5344CB8AC3E}">
        <p14:creationId xmlns:p14="http://schemas.microsoft.com/office/powerpoint/2010/main" val="3149762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ECC45-710D-C3E6-9025-52A937582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727DC-D805-F391-93A9-F42CCF2686C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F2AC2D63-77C1-FF9E-3C57-927BD266116B}"/>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EE5E47C1-41C3-97E0-E8C5-4C693D20B1ED}"/>
              </a:ext>
            </a:extLst>
          </p:cNvPr>
          <p:cNvSpPr>
            <a:spLocks noGrp="1"/>
          </p:cNvSpPr>
          <p:nvPr>
            <p:ph type="sldNum" sz="quarter" idx="5"/>
          </p:nvPr>
        </p:nvSpPr>
        <p:spPr/>
        <p:txBody>
          <a:bodyPr/>
          <a:lstStyle/>
          <a:p>
            <a:fld id="{A16CFAD1-D197-4A88-B173-A6412E995EE5}" type="slidenum">
              <a:rPr lang="en-GB" smtClean="0"/>
              <a:pPr/>
              <a:t>32</a:t>
            </a:fld>
            <a:endParaRPr lang="en-GB" sz="800"/>
          </a:p>
        </p:txBody>
      </p:sp>
    </p:spTree>
    <p:extLst>
      <p:ext uri="{BB962C8B-B14F-4D97-AF65-F5344CB8AC3E}">
        <p14:creationId xmlns:p14="http://schemas.microsoft.com/office/powerpoint/2010/main" val="1937946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9BD9A-3097-1F12-A6F1-B0FA8C226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DB5FC-7E5A-4655-BC6D-CFB2A802FB48}"/>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5F75725C-A235-18A9-9DE2-E7BC43F84FDB}"/>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A3AD0893-AC43-3B40-C5A3-91194E805FB9}"/>
              </a:ext>
            </a:extLst>
          </p:cNvPr>
          <p:cNvSpPr>
            <a:spLocks noGrp="1"/>
          </p:cNvSpPr>
          <p:nvPr>
            <p:ph type="sldNum" sz="quarter" idx="5"/>
          </p:nvPr>
        </p:nvSpPr>
        <p:spPr/>
        <p:txBody>
          <a:bodyPr/>
          <a:lstStyle/>
          <a:p>
            <a:fld id="{A16CFAD1-D197-4A88-B173-A6412E995EE5}" type="slidenum">
              <a:rPr lang="en-GB" smtClean="0"/>
              <a:pPr/>
              <a:t>34</a:t>
            </a:fld>
            <a:endParaRPr lang="en-GB" sz="800"/>
          </a:p>
        </p:txBody>
      </p:sp>
    </p:spTree>
    <p:extLst>
      <p:ext uri="{BB962C8B-B14F-4D97-AF65-F5344CB8AC3E}">
        <p14:creationId xmlns:p14="http://schemas.microsoft.com/office/powerpoint/2010/main" val="2609234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33418-E3A4-4E97-1729-9A82073FF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1F085-B19C-7BE1-CEDD-13DF47B88D7C}"/>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8B2C7695-EB52-8FD8-1AE1-226065C4B858}"/>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3825DD02-726F-CE24-663A-ACF460871E50}"/>
              </a:ext>
            </a:extLst>
          </p:cNvPr>
          <p:cNvSpPr>
            <a:spLocks noGrp="1"/>
          </p:cNvSpPr>
          <p:nvPr>
            <p:ph type="sldNum" sz="quarter" idx="5"/>
          </p:nvPr>
        </p:nvSpPr>
        <p:spPr/>
        <p:txBody>
          <a:bodyPr/>
          <a:lstStyle/>
          <a:p>
            <a:fld id="{A16CFAD1-D197-4A88-B173-A6412E995EE5}" type="slidenum">
              <a:rPr lang="en-GB" smtClean="0"/>
              <a:pPr/>
              <a:t>35</a:t>
            </a:fld>
            <a:endParaRPr lang="en-GB" sz="800"/>
          </a:p>
        </p:txBody>
      </p:sp>
    </p:spTree>
    <p:extLst>
      <p:ext uri="{BB962C8B-B14F-4D97-AF65-F5344CB8AC3E}">
        <p14:creationId xmlns:p14="http://schemas.microsoft.com/office/powerpoint/2010/main" val="2997935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55E3B-C58F-77D3-92D3-79C8BA5CE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E99BA-31CC-EC20-7E1F-AD3A834E63FE}"/>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42360CDF-5B99-72C9-2637-1938C4A97B6C}"/>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4E5B731B-7F08-9327-191D-52069767C5E4}"/>
              </a:ext>
            </a:extLst>
          </p:cNvPr>
          <p:cNvSpPr>
            <a:spLocks noGrp="1"/>
          </p:cNvSpPr>
          <p:nvPr>
            <p:ph type="sldNum" sz="quarter" idx="5"/>
          </p:nvPr>
        </p:nvSpPr>
        <p:spPr/>
        <p:txBody>
          <a:bodyPr/>
          <a:lstStyle/>
          <a:p>
            <a:fld id="{A16CFAD1-D197-4A88-B173-A6412E995EE5}" type="slidenum">
              <a:rPr lang="en-GB" smtClean="0"/>
              <a:pPr/>
              <a:t>36</a:t>
            </a:fld>
            <a:endParaRPr lang="en-GB" sz="800"/>
          </a:p>
        </p:txBody>
      </p:sp>
    </p:spTree>
    <p:extLst>
      <p:ext uri="{BB962C8B-B14F-4D97-AF65-F5344CB8AC3E}">
        <p14:creationId xmlns:p14="http://schemas.microsoft.com/office/powerpoint/2010/main" val="809462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6CFAD1-D197-4A88-B173-A6412E995EE5}" type="slidenum">
              <a:rPr lang="en-GB" smtClean="0"/>
              <a:pPr/>
              <a:t>37</a:t>
            </a:fld>
            <a:endParaRPr lang="en-GB" sz="800"/>
          </a:p>
        </p:txBody>
      </p:sp>
    </p:spTree>
    <p:extLst>
      <p:ext uri="{BB962C8B-B14F-4D97-AF65-F5344CB8AC3E}">
        <p14:creationId xmlns:p14="http://schemas.microsoft.com/office/powerpoint/2010/main" val="138308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06F13-70B2-3697-1767-673DF69D1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C1070-A9C7-4045-FDE2-B98758E22A78}"/>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84643F2-77AC-D7CF-48B2-834E6958233B}"/>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A264CDC6-97FF-1872-E0EF-7F6C4AEDD9E4}"/>
              </a:ext>
            </a:extLst>
          </p:cNvPr>
          <p:cNvSpPr>
            <a:spLocks noGrp="1"/>
          </p:cNvSpPr>
          <p:nvPr>
            <p:ph type="sldNum" sz="quarter" idx="5"/>
          </p:nvPr>
        </p:nvSpPr>
        <p:spPr/>
        <p:txBody>
          <a:bodyPr/>
          <a:lstStyle/>
          <a:p>
            <a:fld id="{A16CFAD1-D197-4A88-B173-A6412E995EE5}" type="slidenum">
              <a:rPr lang="en-GB" smtClean="0"/>
              <a:pPr/>
              <a:t>38</a:t>
            </a:fld>
            <a:endParaRPr lang="en-GB" sz="800"/>
          </a:p>
        </p:txBody>
      </p:sp>
    </p:spTree>
    <p:extLst>
      <p:ext uri="{BB962C8B-B14F-4D97-AF65-F5344CB8AC3E}">
        <p14:creationId xmlns:p14="http://schemas.microsoft.com/office/powerpoint/2010/main" val="808475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BEE80-727C-FFAC-094C-2DCCB89B2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EC936-0304-89B2-CE9D-5F0B2A488806}"/>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15FBC29-CC30-57BF-EE2A-EC8485054B4C}"/>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3658930C-D1B8-CC3B-BC3B-F4E6FCF0D4A0}"/>
              </a:ext>
            </a:extLst>
          </p:cNvPr>
          <p:cNvSpPr>
            <a:spLocks noGrp="1"/>
          </p:cNvSpPr>
          <p:nvPr>
            <p:ph type="sldNum" sz="quarter" idx="5"/>
          </p:nvPr>
        </p:nvSpPr>
        <p:spPr/>
        <p:txBody>
          <a:bodyPr/>
          <a:lstStyle/>
          <a:p>
            <a:fld id="{A16CFAD1-D197-4A88-B173-A6412E995EE5}" type="slidenum">
              <a:rPr lang="en-GB" smtClean="0"/>
              <a:pPr/>
              <a:t>39</a:t>
            </a:fld>
            <a:endParaRPr lang="en-GB" sz="800"/>
          </a:p>
        </p:txBody>
      </p:sp>
    </p:spTree>
    <p:extLst>
      <p:ext uri="{BB962C8B-B14F-4D97-AF65-F5344CB8AC3E}">
        <p14:creationId xmlns:p14="http://schemas.microsoft.com/office/powerpoint/2010/main" val="1723687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9B78B-51DB-6EB0-15C5-F15DE8F7C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47167-3689-61B0-E8B0-2453B6B17F8B}"/>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4CBB90F9-BE36-AC20-F212-E0CD7175E9FE}"/>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160394DA-85B2-B5F8-E2B2-EA8F4E8D421E}"/>
              </a:ext>
            </a:extLst>
          </p:cNvPr>
          <p:cNvSpPr>
            <a:spLocks noGrp="1"/>
          </p:cNvSpPr>
          <p:nvPr>
            <p:ph type="sldNum" sz="quarter" idx="5"/>
          </p:nvPr>
        </p:nvSpPr>
        <p:spPr/>
        <p:txBody>
          <a:bodyPr/>
          <a:lstStyle/>
          <a:p>
            <a:fld id="{A16CFAD1-D197-4A88-B173-A6412E995EE5}" type="slidenum">
              <a:rPr lang="en-GB" smtClean="0"/>
              <a:pPr/>
              <a:t>40</a:t>
            </a:fld>
            <a:endParaRPr lang="en-GB" sz="800"/>
          </a:p>
        </p:txBody>
      </p:sp>
    </p:spTree>
    <p:extLst>
      <p:ext uri="{BB962C8B-B14F-4D97-AF65-F5344CB8AC3E}">
        <p14:creationId xmlns:p14="http://schemas.microsoft.com/office/powerpoint/2010/main" val="17461389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s://systematic.sharepoint.com/sites/Marketing/SitePages/PowerPoint-templates.aspx#import-and-reuse-slides-from-existing-presentations" TargetMode="External"/><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55F0F305-D59A-4BEA-8D61-FCEE923A8B5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4" name="Grey rectangle">
            <a:extLst>
              <a:ext uri="{FF2B5EF4-FFF2-40B4-BE49-F238E27FC236}">
                <a16:creationId xmlns:a16="http://schemas.microsoft.com/office/drawing/2014/main" id="{7D0949E1-4204-4A61-B55C-445B0C36D9A3}"/>
              </a:ext>
            </a:extLst>
          </p:cNvPr>
          <p:cNvSpPr/>
          <p:nvPr userDrawn="1"/>
        </p:nvSpPr>
        <p:spPr>
          <a:xfrm>
            <a:off x="0" y="3438000"/>
            <a:ext cx="6184900" cy="342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tx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967F2D6E-5887-445C-8EC2-BF1E9E6782C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59354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a:xfrm flipV="1">
            <a:off x="0" y="-4116"/>
            <a:ext cx="6184900" cy="34421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spTree>
    <p:extLst>
      <p:ext uri="{BB962C8B-B14F-4D97-AF65-F5344CB8AC3E}">
        <p14:creationId xmlns:p14="http://schemas.microsoft.com/office/powerpoint/2010/main" val="201050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4" name="Blue background">
            <a:extLst>
              <a:ext uri="{FF2B5EF4-FFF2-40B4-BE49-F238E27FC236}">
                <a16:creationId xmlns:a16="http://schemas.microsoft.com/office/drawing/2014/main" id="{7D0949E1-4204-4A61-B55C-445B0C36D9A3}"/>
              </a:ext>
            </a:extLst>
          </p:cNvPr>
          <p:cNvSpPr/>
          <p:nvPr userDrawn="1"/>
        </p:nvSpPr>
        <p:spPr bwMode="ltGray">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9" name="Graphic 9">
            <a:extLst>
              <a:ext uri="{FF2B5EF4-FFF2-40B4-BE49-F238E27FC236}">
                <a16:creationId xmlns:a16="http://schemas.microsoft.com/office/drawing/2014/main" id="{620AEBF5-30FA-45B3-A8C5-2B97C00951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268733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 name="Title 1">
            <a:extLst>
              <a:ext uri="{FF2B5EF4-FFF2-40B4-BE49-F238E27FC236}">
                <a16:creationId xmlns:a16="http://schemas.microsoft.com/office/drawing/2014/main" id="{6547CD4A-6A27-4EB1-BD18-622E1BF64287}"/>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0" name="Subtitle 2">
            <a:extLst>
              <a:ext uri="{FF2B5EF4-FFF2-40B4-BE49-F238E27FC236}">
                <a16:creationId xmlns:a16="http://schemas.microsoft.com/office/drawing/2014/main" id="{6DF33AFF-7B78-4316-9497-2D959B156BCE}"/>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8" name="Content Placeholder 7">
            <a:extLst>
              <a:ext uri="{FF2B5EF4-FFF2-40B4-BE49-F238E27FC236}">
                <a16:creationId xmlns:a16="http://schemas.microsoft.com/office/drawing/2014/main" id="{7F1EE751-9ACF-459B-B991-F5D43610AEC5}"/>
              </a:ext>
            </a:extLst>
          </p:cNvPr>
          <p:cNvSpPr>
            <a:spLocks noGrp="1"/>
          </p:cNvSpPr>
          <p:nvPr>
            <p:ph sz="quarter" idx="23" hasCustomPrompt="1"/>
          </p:nvPr>
        </p:nvSpPr>
        <p:spPr>
          <a:xfrm>
            <a:off x="3848098" y="2038350"/>
            <a:ext cx="7802566" cy="4135438"/>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418039-4340-4ED2-B5B9-28A881963BB3}"/>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A5065E05-CDD8-41DA-A445-784B3932B908}"/>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12" name="Text Placeholder 11">
            <a:extLst>
              <a:ext uri="{FF2B5EF4-FFF2-40B4-BE49-F238E27FC236}">
                <a16:creationId xmlns:a16="http://schemas.microsoft.com/office/drawing/2014/main" id="{21573800-A8A2-4D41-97DE-AFEF90ABC5E4}"/>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3" name="Graphic 9">
            <a:extLst>
              <a:ext uri="{FF2B5EF4-FFF2-40B4-BE49-F238E27FC236}">
                <a16:creationId xmlns:a16="http://schemas.microsoft.com/office/drawing/2014/main" id="{C450D873-0393-415E-B553-E09CCA10B1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077305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Images">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5" name="Picture Placeholder - right">
            <a:extLst>
              <a:ext uri="{FF2B5EF4-FFF2-40B4-BE49-F238E27FC236}">
                <a16:creationId xmlns:a16="http://schemas.microsoft.com/office/drawing/2014/main" id="{7D8AC365-9833-42AF-8784-1BBF58224EC8}"/>
              </a:ext>
            </a:extLst>
          </p:cNvPr>
          <p:cNvSpPr>
            <a:spLocks noGrp="1"/>
          </p:cNvSpPr>
          <p:nvPr>
            <p:ph type="pic" sz="quarter" idx="21"/>
          </p:nvPr>
        </p:nvSpPr>
        <p:spPr>
          <a:xfrm>
            <a:off x="7869075" y="2066924"/>
            <a:ext cx="3780000" cy="4017838"/>
          </a:xfrm>
        </p:spPr>
        <p:txBody>
          <a:bodyPr tIns="72000"/>
          <a:lstStyle>
            <a:lvl1pPr marL="0" indent="0" algn="ctr">
              <a:buNone/>
              <a:defRPr sz="1600"/>
            </a:lvl1pPr>
          </a:lstStyle>
          <a:p>
            <a:r>
              <a:rPr lang="en-US"/>
              <a:t>Click icon to add picture</a:t>
            </a:r>
            <a:endParaRPr lang="en-GB"/>
          </a:p>
        </p:txBody>
      </p:sp>
      <p:sp>
        <p:nvSpPr>
          <p:cNvPr id="24" name="Picture Placeholder - left">
            <a:extLst>
              <a:ext uri="{FF2B5EF4-FFF2-40B4-BE49-F238E27FC236}">
                <a16:creationId xmlns:a16="http://schemas.microsoft.com/office/drawing/2014/main" id="{A25F6579-80FF-49E4-837F-8063A043F322}"/>
              </a:ext>
            </a:extLst>
          </p:cNvPr>
          <p:cNvSpPr>
            <a:spLocks noGrp="1"/>
          </p:cNvSpPr>
          <p:nvPr>
            <p:ph type="pic" sz="quarter" idx="20"/>
          </p:nvPr>
        </p:nvSpPr>
        <p:spPr>
          <a:xfrm>
            <a:off x="3848098" y="2052762"/>
            <a:ext cx="3780000" cy="4032000"/>
          </a:xfrm>
        </p:spPr>
        <p:txBody>
          <a:bodyPr tIns="72000"/>
          <a:lstStyle>
            <a:lvl1pPr marL="0" indent="0" algn="ctr">
              <a:buNone/>
              <a:defRPr sz="1600"/>
            </a:lvl1pPr>
          </a:lstStyle>
          <a:p>
            <a:r>
              <a:rPr lang="en-US"/>
              <a:t>Click icon to add picture</a:t>
            </a:r>
            <a:endParaRPr lang="en-GB"/>
          </a:p>
        </p:txBody>
      </p:sp>
      <p:sp>
        <p:nvSpPr>
          <p:cNvPr id="26" name="Title 1">
            <a:extLst>
              <a:ext uri="{FF2B5EF4-FFF2-40B4-BE49-F238E27FC236}">
                <a16:creationId xmlns:a16="http://schemas.microsoft.com/office/drawing/2014/main" id="{B54D0F28-9A4E-4894-BE97-28FD0F78152F}"/>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7" name="Subtitle 2">
            <a:extLst>
              <a:ext uri="{FF2B5EF4-FFF2-40B4-BE49-F238E27FC236}">
                <a16:creationId xmlns:a16="http://schemas.microsoft.com/office/drawing/2014/main" id="{63FD585C-D89B-4884-93B1-5A6FC0308D30}"/>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3" name="Text Placeholder 4">
            <a:extLst>
              <a:ext uri="{FF2B5EF4-FFF2-40B4-BE49-F238E27FC236}">
                <a16:creationId xmlns:a16="http://schemas.microsoft.com/office/drawing/2014/main" id="{89268DC2-77BC-4136-BAE3-D8F4FF76FD6A}"/>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446820F5-5ACE-45CF-873E-38F5784BFE36}"/>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525DE011-E714-4DC3-A911-FEA6254EF673}"/>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Graphic 9">
            <a:extLst>
              <a:ext uri="{FF2B5EF4-FFF2-40B4-BE49-F238E27FC236}">
                <a16:creationId xmlns:a16="http://schemas.microsoft.com/office/drawing/2014/main" id="{DBB43A34-9A5A-4AD0-8F78-7DE3A75822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5459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itle 1">
            <a:extLst>
              <a:ext uri="{FF2B5EF4-FFF2-40B4-BE49-F238E27FC236}">
                <a16:creationId xmlns:a16="http://schemas.microsoft.com/office/drawing/2014/main" id="{EB098509-1E3C-48D5-BE3C-C7D74D9E9B62}"/>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9" name="Subtitle 2">
            <a:extLst>
              <a:ext uri="{FF2B5EF4-FFF2-40B4-BE49-F238E27FC236}">
                <a16:creationId xmlns:a16="http://schemas.microsoft.com/office/drawing/2014/main" id="{B6F5DCB6-CB68-4060-837F-0124950F7006}"/>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 name="Text Placeholder 2">
            <a:extLst>
              <a:ext uri="{FF2B5EF4-FFF2-40B4-BE49-F238E27FC236}">
                <a16:creationId xmlns:a16="http://schemas.microsoft.com/office/drawing/2014/main" id="{A9AA6369-ED3A-4A38-B40B-1E0F568C3572}"/>
              </a:ext>
            </a:extLst>
          </p:cNvPr>
          <p:cNvSpPr>
            <a:spLocks noGrp="1"/>
          </p:cNvSpPr>
          <p:nvPr>
            <p:ph type="body" sz="quarter" idx="27" hasCustomPrompt="1"/>
          </p:nvPr>
        </p:nvSpPr>
        <p:spPr>
          <a:xfrm>
            <a:off x="3848100" y="2501900"/>
            <a:ext cx="2322513"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D56D634B-9714-4E0D-8CD2-CC2BE02D5662}"/>
              </a:ext>
            </a:extLst>
          </p:cNvPr>
          <p:cNvSpPr>
            <a:spLocks noGrp="1"/>
          </p:cNvSpPr>
          <p:nvPr>
            <p:ph type="body" sz="quarter" idx="28" hasCustomPrompt="1"/>
          </p:nvPr>
        </p:nvSpPr>
        <p:spPr>
          <a:xfrm>
            <a:off x="3848100"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CBC1362-0C50-4AE3-AA82-C2B3AE80A2BB}"/>
              </a:ext>
            </a:extLst>
          </p:cNvPr>
          <p:cNvSpPr>
            <a:spLocks noGrp="1"/>
          </p:cNvSpPr>
          <p:nvPr>
            <p:ph type="body" sz="quarter" idx="29" hasCustomPrompt="1"/>
          </p:nvPr>
        </p:nvSpPr>
        <p:spPr>
          <a:xfrm>
            <a:off x="667861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00163884-72C6-4396-893F-4DC2B700F244}"/>
              </a:ext>
            </a:extLst>
          </p:cNvPr>
          <p:cNvSpPr>
            <a:spLocks noGrp="1"/>
          </p:cNvSpPr>
          <p:nvPr>
            <p:ph type="body" sz="quarter" idx="30" hasCustomPrompt="1"/>
          </p:nvPr>
        </p:nvSpPr>
        <p:spPr>
          <a:xfrm>
            <a:off x="6677539"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5BE6DF8-9AE6-4E82-96D7-9BE594FAD89D}"/>
              </a:ext>
            </a:extLst>
          </p:cNvPr>
          <p:cNvSpPr>
            <a:spLocks noGrp="1"/>
          </p:cNvSpPr>
          <p:nvPr>
            <p:ph type="body" sz="quarter" idx="31" hasCustomPrompt="1"/>
          </p:nvPr>
        </p:nvSpPr>
        <p:spPr>
          <a:xfrm>
            <a:off x="932866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14">
            <a:extLst>
              <a:ext uri="{FF2B5EF4-FFF2-40B4-BE49-F238E27FC236}">
                <a16:creationId xmlns:a16="http://schemas.microsoft.com/office/drawing/2014/main" id="{9A3E4CC6-FC32-4EC1-B36B-FC8B7780F092}"/>
              </a:ext>
            </a:extLst>
          </p:cNvPr>
          <p:cNvSpPr>
            <a:spLocks noGrp="1"/>
          </p:cNvSpPr>
          <p:nvPr>
            <p:ph type="body" sz="quarter" idx="32" hasCustomPrompt="1"/>
          </p:nvPr>
        </p:nvSpPr>
        <p:spPr>
          <a:xfrm>
            <a:off x="9328662" y="3384550"/>
            <a:ext cx="2322001"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7BBA9404-EBCB-4F17-B563-1BBECE336D95}"/>
              </a:ext>
            </a:extLst>
          </p:cNvPr>
          <p:cNvSpPr>
            <a:spLocks noGrp="1"/>
          </p:cNvSpPr>
          <p:nvPr>
            <p:ph type="body" sz="quarter" idx="24"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63AAEB6-F45F-4CFF-A5A6-EE85EC30D406}"/>
              </a:ext>
            </a:extLst>
          </p:cNvPr>
          <p:cNvSpPr>
            <a:spLocks noGrp="1"/>
          </p:cNvSpPr>
          <p:nvPr>
            <p:ph type="body" sz="quarter" idx="25"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8" name="Text Placeholder 11">
            <a:extLst>
              <a:ext uri="{FF2B5EF4-FFF2-40B4-BE49-F238E27FC236}">
                <a16:creationId xmlns:a16="http://schemas.microsoft.com/office/drawing/2014/main" id="{B32617A0-CD71-4622-AE76-5383386891DB}"/>
              </a:ext>
            </a:extLst>
          </p:cNvPr>
          <p:cNvSpPr>
            <a:spLocks noGrp="1"/>
          </p:cNvSpPr>
          <p:nvPr>
            <p:ph type="body" sz="quarter" idx="26"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85C000E4-5A14-4D39-8EF4-9811E25AA7A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637785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ext Placeholder 4">
            <a:extLst>
              <a:ext uri="{FF2B5EF4-FFF2-40B4-BE49-F238E27FC236}">
                <a16:creationId xmlns:a16="http://schemas.microsoft.com/office/drawing/2014/main" id="{FD7BD33C-7F07-42A5-9E16-D8B88CF285F0}"/>
              </a:ext>
            </a:extLst>
          </p:cNvPr>
          <p:cNvSpPr>
            <a:spLocks noGrp="1"/>
          </p:cNvSpPr>
          <p:nvPr>
            <p:ph type="body" sz="quarter" idx="26"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1D7C99DF-A4F3-43F2-8139-9C7A6BAEB9D8}"/>
              </a:ext>
            </a:extLst>
          </p:cNvPr>
          <p:cNvSpPr>
            <a:spLocks noGrp="1"/>
          </p:cNvSpPr>
          <p:nvPr>
            <p:ph type="body" sz="quarter" idx="27"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7C2547B5-49A3-4364-BF4F-9CD2425AECC7}"/>
              </a:ext>
            </a:extLst>
          </p:cNvPr>
          <p:cNvSpPr>
            <a:spLocks noGrp="1"/>
          </p:cNvSpPr>
          <p:nvPr>
            <p:ph type="body" sz="quarter" idx="28"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EFE59F61-BE17-4E38-87CF-B62D34483F65}"/>
              </a:ext>
            </a:extLst>
          </p:cNvPr>
          <p:cNvSpPr>
            <a:spLocks noGrp="1"/>
          </p:cNvSpPr>
          <p:nvPr>
            <p:ph type="body" sz="quarter" idx="29" hasCustomPrompt="1"/>
          </p:nvPr>
        </p:nvSpPr>
        <p:spPr>
          <a:xfrm>
            <a:off x="3835399" y="539751"/>
            <a:ext cx="3726001" cy="35455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5" name="Text Placeholder 5">
            <a:extLst>
              <a:ext uri="{FF2B5EF4-FFF2-40B4-BE49-F238E27FC236}">
                <a16:creationId xmlns:a16="http://schemas.microsoft.com/office/drawing/2014/main" id="{B420936A-5BC7-4B84-A68D-CBE893AFD766}"/>
              </a:ext>
            </a:extLst>
          </p:cNvPr>
          <p:cNvSpPr>
            <a:spLocks noGrp="1"/>
          </p:cNvSpPr>
          <p:nvPr>
            <p:ph type="body" sz="quarter" idx="30" hasCustomPrompt="1"/>
          </p:nvPr>
        </p:nvSpPr>
        <p:spPr>
          <a:xfrm>
            <a:off x="3835400" y="1181750"/>
            <a:ext cx="3726000"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7" name="Text Placeholder 7">
            <a:extLst>
              <a:ext uri="{FF2B5EF4-FFF2-40B4-BE49-F238E27FC236}">
                <a16:creationId xmlns:a16="http://schemas.microsoft.com/office/drawing/2014/main" id="{C57A6712-BC40-4233-AF41-60B1A02CF344}"/>
              </a:ext>
            </a:extLst>
          </p:cNvPr>
          <p:cNvSpPr>
            <a:spLocks noGrp="1"/>
          </p:cNvSpPr>
          <p:nvPr>
            <p:ph type="body" sz="quarter" idx="31" hasCustomPrompt="1"/>
          </p:nvPr>
        </p:nvSpPr>
        <p:spPr>
          <a:xfrm>
            <a:off x="3835400" y="3598776"/>
            <a:ext cx="3726000"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5" name="Text Placeholder 9">
            <a:extLst>
              <a:ext uri="{FF2B5EF4-FFF2-40B4-BE49-F238E27FC236}">
                <a16:creationId xmlns:a16="http://schemas.microsoft.com/office/drawing/2014/main" id="{72F4646D-A4E5-419F-838A-E9921262BF33}"/>
              </a:ext>
            </a:extLst>
          </p:cNvPr>
          <p:cNvSpPr>
            <a:spLocks noGrp="1"/>
          </p:cNvSpPr>
          <p:nvPr>
            <p:ph type="body" sz="quarter" idx="32" hasCustomPrompt="1"/>
          </p:nvPr>
        </p:nvSpPr>
        <p:spPr>
          <a:xfrm>
            <a:off x="3835401" y="4247450"/>
            <a:ext cx="3725999"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6" name="Text Placeholder 11">
            <a:extLst>
              <a:ext uri="{FF2B5EF4-FFF2-40B4-BE49-F238E27FC236}">
                <a16:creationId xmlns:a16="http://schemas.microsoft.com/office/drawing/2014/main" id="{8072C5AE-1720-47CD-B705-822626F30072}"/>
              </a:ext>
            </a:extLst>
          </p:cNvPr>
          <p:cNvSpPr>
            <a:spLocks noGrp="1"/>
          </p:cNvSpPr>
          <p:nvPr>
            <p:ph type="body" sz="quarter" idx="33" hasCustomPrompt="1"/>
          </p:nvPr>
        </p:nvSpPr>
        <p:spPr>
          <a:xfrm>
            <a:off x="7924661" y="539751"/>
            <a:ext cx="3726001"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7" name="Text Placeholder 14">
            <a:extLst>
              <a:ext uri="{FF2B5EF4-FFF2-40B4-BE49-F238E27FC236}">
                <a16:creationId xmlns:a16="http://schemas.microsoft.com/office/drawing/2014/main" id="{36EC2BBA-199D-4981-8B46-6F59A410C5D4}"/>
              </a:ext>
            </a:extLst>
          </p:cNvPr>
          <p:cNvSpPr>
            <a:spLocks noGrp="1"/>
          </p:cNvSpPr>
          <p:nvPr>
            <p:ph type="body" sz="quarter" idx="34" hasCustomPrompt="1"/>
          </p:nvPr>
        </p:nvSpPr>
        <p:spPr>
          <a:xfrm>
            <a:off x="7924662" y="1188337"/>
            <a:ext cx="3726000" cy="15054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A2F95929-F0B3-4E75-86DC-7BA30C004977}"/>
              </a:ext>
            </a:extLst>
          </p:cNvPr>
          <p:cNvSpPr>
            <a:spLocks noGrp="1"/>
          </p:cNvSpPr>
          <p:nvPr>
            <p:ph type="body" sz="quarter" idx="35" hasCustomPrompt="1"/>
          </p:nvPr>
        </p:nvSpPr>
        <p:spPr>
          <a:xfrm>
            <a:off x="7924800" y="3599226"/>
            <a:ext cx="3725863"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66D40286-E4E9-441F-B908-F8A278D5D939}"/>
              </a:ext>
            </a:extLst>
          </p:cNvPr>
          <p:cNvSpPr>
            <a:spLocks noGrp="1"/>
          </p:cNvSpPr>
          <p:nvPr>
            <p:ph type="body" sz="quarter" idx="36" hasCustomPrompt="1"/>
          </p:nvPr>
        </p:nvSpPr>
        <p:spPr>
          <a:xfrm>
            <a:off x="7924800" y="4248150"/>
            <a:ext cx="3725863" cy="15049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EBCA7A2B-6A28-433B-89F2-BC0470AEBFD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71795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lvl1pPr>
          </a:lstStyle>
          <a:p>
            <a:r>
              <a:rPr lang="en-US"/>
              <a:t>Click icon to add picture</a:t>
            </a:r>
            <a:endParaRPr lang="en-GB"/>
          </a:p>
        </p:txBody>
      </p:sp>
      <p:sp>
        <p:nvSpPr>
          <p:cNvPr id="10" name="Text Placeholder 4">
            <a:extLst>
              <a:ext uri="{FF2B5EF4-FFF2-40B4-BE49-F238E27FC236}">
                <a16:creationId xmlns:a16="http://schemas.microsoft.com/office/drawing/2014/main" id="{37E6348F-BBD4-422C-95DF-03FE1CDB4352}"/>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9">
            <a:extLst>
              <a:ext uri="{FF2B5EF4-FFF2-40B4-BE49-F238E27FC236}">
                <a16:creationId xmlns:a16="http://schemas.microsoft.com/office/drawing/2014/main" id="{ED11F231-F007-4C3E-A8DF-8C5CFDD50C95}"/>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8" name="Text Placeholder 11">
            <a:extLst>
              <a:ext uri="{FF2B5EF4-FFF2-40B4-BE49-F238E27FC236}">
                <a16:creationId xmlns:a16="http://schemas.microsoft.com/office/drawing/2014/main" id="{F3842B28-C19B-48F9-819F-07374C9861B4}"/>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566CEE0E-3DE0-4F24-B355-83F181614D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4857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4" name="Orang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a:xfrm>
            <a:off x="539751" y="6584875"/>
            <a:ext cx="5554800" cy="180000"/>
          </a:xfrm>
          <a:prstGeom prst="rect">
            <a:avLst/>
          </a:prstGeom>
        </p:spPr>
        <p:txBody>
          <a:bodyPr/>
          <a:lstStyle>
            <a:lvl1pPr>
              <a:defRPr>
                <a:solidFill>
                  <a:schemeClr val="bg1"/>
                </a:solidFill>
              </a:defRPr>
            </a:lvl1pPr>
          </a:lstStyle>
          <a:p>
            <a:r>
              <a:rPr lang="da-DK"/>
              <a:t>SSE/21994/SLI/0105 Netværksmøde den 23.11.2022_Alle_Sygesikring</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0" name="Picture Placeholder">
            <a:extLst>
              <a:ext uri="{FF2B5EF4-FFF2-40B4-BE49-F238E27FC236}">
                <a16:creationId xmlns:a16="http://schemas.microsoft.com/office/drawing/2014/main" id="{AFFE615E-C186-44FD-9D0D-4B3452D6461F}"/>
              </a:ext>
            </a:extLst>
          </p:cNvPr>
          <p:cNvSpPr>
            <a:spLocks noGrp="1"/>
          </p:cNvSpPr>
          <p:nvPr>
            <p:ph type="pic" sz="quarter" idx="20"/>
          </p:nvPr>
        </p:nvSpPr>
        <p:spPr>
          <a:xfrm>
            <a:off x="7164000" y="1872000"/>
            <a:ext cx="3960000" cy="2916000"/>
          </a:xfrm>
          <a:prstGeom prst="rect">
            <a:avLst/>
          </a:prstGeom>
        </p:spPr>
        <p:txBody>
          <a:bodyPr tIns="72000"/>
          <a:lstStyle>
            <a:lvl1pPr marL="0" indent="0" algn="ctr">
              <a:buNone/>
              <a:defRPr sz="1600"/>
            </a:lvl1pPr>
          </a:lstStyle>
          <a:p>
            <a:r>
              <a:rPr lang="en-US"/>
              <a:t>Click icon to add picture</a:t>
            </a:r>
            <a:endParaRPr lang="en-GB"/>
          </a:p>
        </p:txBody>
      </p:sp>
      <p:sp>
        <p:nvSpPr>
          <p:cNvPr id="15" name="Text Placeholder 4">
            <a:extLst>
              <a:ext uri="{FF2B5EF4-FFF2-40B4-BE49-F238E27FC236}">
                <a16:creationId xmlns:a16="http://schemas.microsoft.com/office/drawing/2014/main" id="{827555C8-3B77-4898-A4AA-F586D91BC3A3}"/>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8" name="Text Placeholder 9">
            <a:extLst>
              <a:ext uri="{FF2B5EF4-FFF2-40B4-BE49-F238E27FC236}">
                <a16:creationId xmlns:a16="http://schemas.microsoft.com/office/drawing/2014/main" id="{1D2F8C5C-EB73-415B-BA3A-10EECCA6942C}"/>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9" name="Text Placeholder 11">
            <a:extLst>
              <a:ext uri="{FF2B5EF4-FFF2-40B4-BE49-F238E27FC236}">
                <a16:creationId xmlns:a16="http://schemas.microsoft.com/office/drawing/2014/main" id="{B8F77BF7-9964-4A21-913C-CD5755B5D312}"/>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6563C413-93B8-417D-9CD4-5CEAAB9E28F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335382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36" name="Picture Placeholder - 4">
            <a:extLst>
              <a:ext uri="{FF2B5EF4-FFF2-40B4-BE49-F238E27FC236}">
                <a16:creationId xmlns:a16="http://schemas.microsoft.com/office/drawing/2014/main" id="{3288AD88-C4B7-4190-921C-8E577356DDF0}"/>
              </a:ext>
            </a:extLst>
          </p:cNvPr>
          <p:cNvSpPr>
            <a:spLocks noGrp="1"/>
          </p:cNvSpPr>
          <p:nvPr>
            <p:ph type="pic" sz="quarter" idx="28"/>
          </p:nvPr>
        </p:nvSpPr>
        <p:spPr>
          <a:xfrm>
            <a:off x="9231464"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5" name="Picture Placeholder - 3">
            <a:extLst>
              <a:ext uri="{FF2B5EF4-FFF2-40B4-BE49-F238E27FC236}">
                <a16:creationId xmlns:a16="http://schemas.microsoft.com/office/drawing/2014/main" id="{01875625-2CEC-4BC5-97A6-81682C37D837}"/>
              </a:ext>
            </a:extLst>
          </p:cNvPr>
          <p:cNvSpPr>
            <a:spLocks noGrp="1"/>
          </p:cNvSpPr>
          <p:nvPr>
            <p:ph type="pic" sz="quarter" idx="27"/>
          </p:nvPr>
        </p:nvSpPr>
        <p:spPr>
          <a:xfrm>
            <a:off x="63340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4" name="Picture Placeholder - 2">
            <a:extLst>
              <a:ext uri="{FF2B5EF4-FFF2-40B4-BE49-F238E27FC236}">
                <a16:creationId xmlns:a16="http://schemas.microsoft.com/office/drawing/2014/main" id="{0F674FD0-FA09-40A6-929C-477D0C95FFB7}"/>
              </a:ext>
            </a:extLst>
          </p:cNvPr>
          <p:cNvSpPr>
            <a:spLocks noGrp="1"/>
          </p:cNvSpPr>
          <p:nvPr>
            <p:ph type="pic" sz="quarter" idx="26"/>
          </p:nvPr>
        </p:nvSpPr>
        <p:spPr>
          <a:xfrm>
            <a:off x="34366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3" name="Picture Placeholder - 1">
            <a:extLst>
              <a:ext uri="{FF2B5EF4-FFF2-40B4-BE49-F238E27FC236}">
                <a16:creationId xmlns:a16="http://schemas.microsoft.com/office/drawing/2014/main" id="{8BF1FD99-FB85-4684-B260-7B24BB825DBC}"/>
              </a:ext>
            </a:extLst>
          </p:cNvPr>
          <p:cNvSpPr>
            <a:spLocks noGrp="1"/>
          </p:cNvSpPr>
          <p:nvPr>
            <p:ph type="pic" sz="quarter" idx="25"/>
          </p:nvPr>
        </p:nvSpPr>
        <p:spPr>
          <a:xfrm>
            <a:off x="539263" y="3048000"/>
            <a:ext cx="2419200" cy="1656000"/>
          </a:xfrm>
        </p:spPr>
        <p:txBody>
          <a:bodyPr/>
          <a:lstStyle>
            <a:lvl1pPr marL="0" indent="0" algn="ctr">
              <a:buNone/>
              <a:defRPr sz="1600"/>
            </a:lvl1pPr>
          </a:lstStyle>
          <a:p>
            <a:r>
              <a:rPr lang="en-US"/>
              <a:t>Click icon to add picture</a:t>
            </a:r>
            <a:endParaRPr lang="en-GB"/>
          </a:p>
        </p:txBody>
      </p:sp>
      <p:sp>
        <p:nvSpPr>
          <p:cNvPr id="18" name="Title 1">
            <a:extLst>
              <a:ext uri="{FF2B5EF4-FFF2-40B4-BE49-F238E27FC236}">
                <a16:creationId xmlns:a16="http://schemas.microsoft.com/office/drawing/2014/main" id="{50EB7F33-3415-4166-9759-AA52FD599956}"/>
              </a:ext>
            </a:extLst>
          </p:cNvPr>
          <p:cNvSpPr>
            <a:spLocks noGrp="1"/>
          </p:cNvSpPr>
          <p:nvPr>
            <p:ph type="title" hasCustomPrompt="1"/>
          </p:nvPr>
        </p:nvSpPr>
        <p:spPr>
          <a:xfrm>
            <a:off x="539751" y="539750"/>
            <a:ext cx="11110912"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19" name="Subtitle 2">
            <a:extLst>
              <a:ext uri="{FF2B5EF4-FFF2-40B4-BE49-F238E27FC236}">
                <a16:creationId xmlns:a16="http://schemas.microsoft.com/office/drawing/2014/main" id="{06F0EC15-2E46-4FE1-9281-316C7B9FFDEB}"/>
              </a:ext>
            </a:extLst>
          </p:cNvPr>
          <p:cNvSpPr>
            <a:spLocks noGrp="1"/>
          </p:cNvSpPr>
          <p:nvPr>
            <p:ph type="subTitle" idx="1" hasCustomPrompt="1"/>
          </p:nvPr>
        </p:nvSpPr>
        <p:spPr>
          <a:xfrm>
            <a:off x="539751" y="1440000"/>
            <a:ext cx="11110912"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0" name="Text Placeholder 2">
            <a:extLst>
              <a:ext uri="{FF2B5EF4-FFF2-40B4-BE49-F238E27FC236}">
                <a16:creationId xmlns:a16="http://schemas.microsoft.com/office/drawing/2014/main" id="{E9AFF513-E1C6-4328-B532-3B7B5624485B}"/>
              </a:ext>
            </a:extLst>
          </p:cNvPr>
          <p:cNvSpPr>
            <a:spLocks noGrp="1"/>
          </p:cNvSpPr>
          <p:nvPr>
            <p:ph type="body" sz="quarter" idx="29" hasCustomPrompt="1"/>
          </p:nvPr>
        </p:nvSpPr>
        <p:spPr>
          <a:xfrm>
            <a:off x="539264" y="2120538"/>
            <a:ext cx="2419200" cy="66239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1" name="Text Placeholder 5">
            <a:extLst>
              <a:ext uri="{FF2B5EF4-FFF2-40B4-BE49-F238E27FC236}">
                <a16:creationId xmlns:a16="http://schemas.microsoft.com/office/drawing/2014/main" id="{8F4FE416-40A4-465A-8AFC-46666800EA36}"/>
              </a:ext>
            </a:extLst>
          </p:cNvPr>
          <p:cNvSpPr>
            <a:spLocks noGrp="1"/>
          </p:cNvSpPr>
          <p:nvPr>
            <p:ph type="body" sz="quarter" idx="30" hasCustomPrompt="1"/>
          </p:nvPr>
        </p:nvSpPr>
        <p:spPr>
          <a:xfrm>
            <a:off x="539750" y="4932000"/>
            <a:ext cx="2418713" cy="90000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CDEA194-0F9A-426C-BB7C-6697C7F50139}"/>
              </a:ext>
            </a:extLst>
          </p:cNvPr>
          <p:cNvSpPr>
            <a:spLocks noGrp="1"/>
          </p:cNvSpPr>
          <p:nvPr>
            <p:ph type="body" sz="quarter" idx="31" hasCustomPrompt="1"/>
          </p:nvPr>
        </p:nvSpPr>
        <p:spPr>
          <a:xfrm>
            <a:off x="3436664" y="2120538"/>
            <a:ext cx="2419200" cy="662398"/>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2451255-2326-451E-A1BC-4E82C6F27564}"/>
              </a:ext>
            </a:extLst>
          </p:cNvPr>
          <p:cNvSpPr>
            <a:spLocks noGrp="1"/>
          </p:cNvSpPr>
          <p:nvPr>
            <p:ph type="body" sz="quarter" idx="32" hasCustomPrompt="1"/>
          </p:nvPr>
        </p:nvSpPr>
        <p:spPr>
          <a:xfrm>
            <a:off x="3436663"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C422C0D4-4636-410D-B028-417877D58CDF}"/>
              </a:ext>
            </a:extLst>
          </p:cNvPr>
          <p:cNvSpPr>
            <a:spLocks noGrp="1"/>
          </p:cNvSpPr>
          <p:nvPr>
            <p:ph type="body" sz="quarter" idx="33" hasCustomPrompt="1"/>
          </p:nvPr>
        </p:nvSpPr>
        <p:spPr>
          <a:xfrm>
            <a:off x="6334064"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9" name="Text Placeholder 14">
            <a:extLst>
              <a:ext uri="{FF2B5EF4-FFF2-40B4-BE49-F238E27FC236}">
                <a16:creationId xmlns:a16="http://schemas.microsoft.com/office/drawing/2014/main" id="{E6CCFF11-61A4-42F8-88CE-ACC10B4F692D}"/>
              </a:ext>
            </a:extLst>
          </p:cNvPr>
          <p:cNvSpPr>
            <a:spLocks noGrp="1"/>
          </p:cNvSpPr>
          <p:nvPr>
            <p:ph type="body" sz="quarter" idx="34" hasCustomPrompt="1"/>
          </p:nvPr>
        </p:nvSpPr>
        <p:spPr>
          <a:xfrm>
            <a:off x="6333576"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0" name="Text Placeholder 2">
            <a:extLst>
              <a:ext uri="{FF2B5EF4-FFF2-40B4-BE49-F238E27FC236}">
                <a16:creationId xmlns:a16="http://schemas.microsoft.com/office/drawing/2014/main" id="{97813434-DB7E-4E1D-B0AB-735ABF05BED1}"/>
              </a:ext>
            </a:extLst>
          </p:cNvPr>
          <p:cNvSpPr>
            <a:spLocks noGrp="1"/>
          </p:cNvSpPr>
          <p:nvPr>
            <p:ph type="body" sz="quarter" idx="35" hasCustomPrompt="1"/>
          </p:nvPr>
        </p:nvSpPr>
        <p:spPr>
          <a:xfrm>
            <a:off x="9231463"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41" name="Text Placeholder 5">
            <a:extLst>
              <a:ext uri="{FF2B5EF4-FFF2-40B4-BE49-F238E27FC236}">
                <a16:creationId xmlns:a16="http://schemas.microsoft.com/office/drawing/2014/main" id="{0276365A-EDDC-4170-BB2A-DA02E54F845F}"/>
              </a:ext>
            </a:extLst>
          </p:cNvPr>
          <p:cNvSpPr>
            <a:spLocks noGrp="1"/>
          </p:cNvSpPr>
          <p:nvPr>
            <p:ph type="body" sz="quarter" idx="36" hasCustomPrompt="1"/>
          </p:nvPr>
        </p:nvSpPr>
        <p:spPr>
          <a:xfrm>
            <a:off x="9230489" y="4931999"/>
            <a:ext cx="2418713" cy="971449"/>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5051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46" name="6 - Picture Placeholder">
            <a:extLst>
              <a:ext uri="{FF2B5EF4-FFF2-40B4-BE49-F238E27FC236}">
                <a16:creationId xmlns:a16="http://schemas.microsoft.com/office/drawing/2014/main" id="{31B1619A-7FE8-4ADF-BE5F-A674E51281B8}"/>
              </a:ext>
            </a:extLst>
          </p:cNvPr>
          <p:cNvSpPr>
            <a:spLocks noGrp="1"/>
          </p:cNvSpPr>
          <p:nvPr>
            <p:ph type="pic" sz="quarter" idx="30" hasCustomPrompt="1"/>
          </p:nvPr>
        </p:nvSpPr>
        <p:spPr>
          <a:xfrm>
            <a:off x="9994663" y="2520000"/>
            <a:ext cx="792000" cy="792000"/>
          </a:xfrm>
        </p:spPr>
        <p:txBody>
          <a:bodyPr/>
          <a:lstStyle>
            <a:lvl1pPr marL="0" indent="0" algn="ctr">
              <a:buNone/>
              <a:defRPr sz="1600"/>
            </a:lvl1pPr>
          </a:lstStyle>
          <a:p>
            <a:r>
              <a:rPr lang="en-GB"/>
              <a:t>Icon</a:t>
            </a:r>
          </a:p>
        </p:txBody>
      </p:sp>
      <p:sp>
        <p:nvSpPr>
          <p:cNvPr id="45" name="5 - Picture Placeholder">
            <a:extLst>
              <a:ext uri="{FF2B5EF4-FFF2-40B4-BE49-F238E27FC236}">
                <a16:creationId xmlns:a16="http://schemas.microsoft.com/office/drawing/2014/main" id="{F98A4925-571E-454B-B30D-67B58F3836F0}"/>
              </a:ext>
            </a:extLst>
          </p:cNvPr>
          <p:cNvSpPr>
            <a:spLocks noGrp="1"/>
          </p:cNvSpPr>
          <p:nvPr>
            <p:ph type="pic" sz="quarter" idx="29" hasCustomPrompt="1"/>
          </p:nvPr>
        </p:nvSpPr>
        <p:spPr>
          <a:xfrm>
            <a:off x="8103583" y="2520000"/>
            <a:ext cx="792000" cy="792000"/>
          </a:xfrm>
        </p:spPr>
        <p:txBody>
          <a:bodyPr/>
          <a:lstStyle>
            <a:lvl1pPr marL="0" indent="0" algn="ctr">
              <a:buNone/>
              <a:defRPr sz="1600"/>
            </a:lvl1pPr>
          </a:lstStyle>
          <a:p>
            <a:r>
              <a:rPr lang="en-GB"/>
              <a:t>Icon</a:t>
            </a:r>
          </a:p>
        </p:txBody>
      </p:sp>
      <p:sp>
        <p:nvSpPr>
          <p:cNvPr id="44" name="4 - Picture Placeholder">
            <a:extLst>
              <a:ext uri="{FF2B5EF4-FFF2-40B4-BE49-F238E27FC236}">
                <a16:creationId xmlns:a16="http://schemas.microsoft.com/office/drawing/2014/main" id="{BD6F181D-CD5C-4925-AAFC-10FFC2773EF8}"/>
              </a:ext>
            </a:extLst>
          </p:cNvPr>
          <p:cNvSpPr>
            <a:spLocks noGrp="1"/>
          </p:cNvSpPr>
          <p:nvPr>
            <p:ph type="pic" sz="quarter" idx="28" hasCustomPrompt="1"/>
          </p:nvPr>
        </p:nvSpPr>
        <p:spPr>
          <a:xfrm>
            <a:off x="621250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3" name="3 - Picture Placeholder">
            <a:extLst>
              <a:ext uri="{FF2B5EF4-FFF2-40B4-BE49-F238E27FC236}">
                <a16:creationId xmlns:a16="http://schemas.microsoft.com/office/drawing/2014/main" id="{184BA100-DE0A-4EDA-A5A9-1CC63F9A1BEF}"/>
              </a:ext>
            </a:extLst>
          </p:cNvPr>
          <p:cNvSpPr>
            <a:spLocks noGrp="1"/>
          </p:cNvSpPr>
          <p:nvPr>
            <p:ph type="pic" sz="quarter" idx="27" hasCustomPrompt="1"/>
          </p:nvPr>
        </p:nvSpPr>
        <p:spPr>
          <a:xfrm>
            <a:off x="432142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2" name="2 - Picture Placeholder">
            <a:extLst>
              <a:ext uri="{FF2B5EF4-FFF2-40B4-BE49-F238E27FC236}">
                <a16:creationId xmlns:a16="http://schemas.microsoft.com/office/drawing/2014/main" id="{0DB44EEA-9FED-453F-ADB5-E5AE7C99D98E}"/>
              </a:ext>
            </a:extLst>
          </p:cNvPr>
          <p:cNvSpPr>
            <a:spLocks noGrp="1"/>
          </p:cNvSpPr>
          <p:nvPr>
            <p:ph type="pic" sz="quarter" idx="26" hasCustomPrompt="1"/>
          </p:nvPr>
        </p:nvSpPr>
        <p:spPr>
          <a:xfrm>
            <a:off x="243034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1" name="1 - Picture Placeholder">
            <a:extLst>
              <a:ext uri="{FF2B5EF4-FFF2-40B4-BE49-F238E27FC236}">
                <a16:creationId xmlns:a16="http://schemas.microsoft.com/office/drawing/2014/main" id="{B559C7AF-CA0B-44F4-9DAD-CA888A212F8E}"/>
              </a:ext>
            </a:extLst>
          </p:cNvPr>
          <p:cNvSpPr>
            <a:spLocks noGrp="1"/>
          </p:cNvSpPr>
          <p:nvPr>
            <p:ph type="pic" sz="quarter" idx="25" hasCustomPrompt="1"/>
          </p:nvPr>
        </p:nvSpPr>
        <p:spPr>
          <a:xfrm>
            <a:off x="53926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24" name="Text Placeholder 2">
            <a:extLst>
              <a:ext uri="{FF2B5EF4-FFF2-40B4-BE49-F238E27FC236}">
                <a16:creationId xmlns:a16="http://schemas.microsoft.com/office/drawing/2014/main" id="{8AFE2783-9ADC-4F13-A9BD-C9349F08FCF8}"/>
              </a:ext>
            </a:extLst>
          </p:cNvPr>
          <p:cNvSpPr>
            <a:spLocks noGrp="1"/>
          </p:cNvSpPr>
          <p:nvPr>
            <p:ph type="body" sz="quarter" idx="35" hasCustomPrompt="1"/>
          </p:nvPr>
        </p:nvSpPr>
        <p:spPr>
          <a:xfrm>
            <a:off x="539750" y="3438000"/>
            <a:ext cx="1655513"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5" name="Text Placeholder 5">
            <a:extLst>
              <a:ext uri="{FF2B5EF4-FFF2-40B4-BE49-F238E27FC236}">
                <a16:creationId xmlns:a16="http://schemas.microsoft.com/office/drawing/2014/main" id="{0280D526-1836-49BC-9976-5999A537CEB2}"/>
              </a:ext>
            </a:extLst>
          </p:cNvPr>
          <p:cNvSpPr>
            <a:spLocks noGrp="1"/>
          </p:cNvSpPr>
          <p:nvPr>
            <p:ph type="body" sz="quarter" idx="36" hasCustomPrompt="1"/>
          </p:nvPr>
        </p:nvSpPr>
        <p:spPr>
          <a:xfrm>
            <a:off x="539264" y="4284000"/>
            <a:ext cx="1655513" cy="900000"/>
          </a:xfrm>
        </p:spPr>
        <p:txBody>
          <a:bodyPr/>
          <a:lstStyle>
            <a:lvl1pPr marL="0" indent="0">
              <a:buNone/>
              <a:defRPr sz="1600"/>
            </a:lvl1pPr>
          </a:lstStyle>
          <a:p>
            <a:pPr lvl="0"/>
            <a:r>
              <a:rPr lang="en-US"/>
              <a:t>Click to add text</a:t>
            </a:r>
          </a:p>
        </p:txBody>
      </p:sp>
      <p:sp>
        <p:nvSpPr>
          <p:cNvPr id="27" name="Text Placeholder 7">
            <a:extLst>
              <a:ext uri="{FF2B5EF4-FFF2-40B4-BE49-F238E27FC236}">
                <a16:creationId xmlns:a16="http://schemas.microsoft.com/office/drawing/2014/main" id="{C1489EAD-41CD-425A-A913-16C68F3D356F}"/>
              </a:ext>
            </a:extLst>
          </p:cNvPr>
          <p:cNvSpPr>
            <a:spLocks noGrp="1"/>
          </p:cNvSpPr>
          <p:nvPr>
            <p:ph type="body" sz="quarter" idx="37" hasCustomPrompt="1"/>
          </p:nvPr>
        </p:nvSpPr>
        <p:spPr>
          <a:xfrm>
            <a:off x="2430344" y="3438000"/>
            <a:ext cx="165551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9" name="Text Placeholder 9">
            <a:extLst>
              <a:ext uri="{FF2B5EF4-FFF2-40B4-BE49-F238E27FC236}">
                <a16:creationId xmlns:a16="http://schemas.microsoft.com/office/drawing/2014/main" id="{0077F525-F865-4EB9-9D9E-0EB2BE7D8E57}"/>
              </a:ext>
            </a:extLst>
          </p:cNvPr>
          <p:cNvSpPr>
            <a:spLocks noGrp="1"/>
          </p:cNvSpPr>
          <p:nvPr>
            <p:ph type="body" sz="quarter" idx="38" hasCustomPrompt="1"/>
          </p:nvPr>
        </p:nvSpPr>
        <p:spPr>
          <a:xfrm>
            <a:off x="2429758" y="4284000"/>
            <a:ext cx="1655514" cy="900000"/>
          </a:xfrm>
        </p:spPr>
        <p:txBody>
          <a:bodyPr/>
          <a:lstStyle>
            <a:lvl1pPr marL="0" indent="0">
              <a:buNone/>
              <a:defRPr sz="1600"/>
            </a:lvl1pPr>
          </a:lstStyle>
          <a:p>
            <a:pPr lvl="0"/>
            <a:r>
              <a:rPr lang="en-US"/>
              <a:t>Click to add text</a:t>
            </a:r>
          </a:p>
        </p:txBody>
      </p:sp>
      <p:sp>
        <p:nvSpPr>
          <p:cNvPr id="31" name="Text Placeholder 11">
            <a:extLst>
              <a:ext uri="{FF2B5EF4-FFF2-40B4-BE49-F238E27FC236}">
                <a16:creationId xmlns:a16="http://schemas.microsoft.com/office/drawing/2014/main" id="{E3F92499-DBD9-4BAE-860E-FB110732FA6D}"/>
              </a:ext>
            </a:extLst>
          </p:cNvPr>
          <p:cNvSpPr>
            <a:spLocks noGrp="1"/>
          </p:cNvSpPr>
          <p:nvPr>
            <p:ph type="body" sz="quarter" idx="39" hasCustomPrompt="1"/>
          </p:nvPr>
        </p:nvSpPr>
        <p:spPr>
          <a:xfrm>
            <a:off x="4320938"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49" name="Text Placeholder 14">
            <a:extLst>
              <a:ext uri="{FF2B5EF4-FFF2-40B4-BE49-F238E27FC236}">
                <a16:creationId xmlns:a16="http://schemas.microsoft.com/office/drawing/2014/main" id="{B28D68E1-EC47-4244-98BF-5E03CAA03667}"/>
              </a:ext>
            </a:extLst>
          </p:cNvPr>
          <p:cNvSpPr>
            <a:spLocks noGrp="1"/>
          </p:cNvSpPr>
          <p:nvPr>
            <p:ph type="body" sz="quarter" idx="40" hasCustomPrompt="1"/>
          </p:nvPr>
        </p:nvSpPr>
        <p:spPr>
          <a:xfrm>
            <a:off x="4319280" y="4284000"/>
            <a:ext cx="1656001" cy="900000"/>
          </a:xfrm>
        </p:spPr>
        <p:txBody>
          <a:bodyPr/>
          <a:lstStyle>
            <a:lvl1pPr marL="0" indent="0">
              <a:buNone/>
              <a:defRPr sz="1600"/>
            </a:lvl1pPr>
          </a:lstStyle>
          <a:p>
            <a:pPr lvl="0"/>
            <a:r>
              <a:rPr lang="en-US"/>
              <a:t>Click to add text</a:t>
            </a:r>
          </a:p>
        </p:txBody>
      </p:sp>
      <p:sp>
        <p:nvSpPr>
          <p:cNvPr id="50" name="Text Placeholder 2">
            <a:extLst>
              <a:ext uri="{FF2B5EF4-FFF2-40B4-BE49-F238E27FC236}">
                <a16:creationId xmlns:a16="http://schemas.microsoft.com/office/drawing/2014/main" id="{49EFDB1F-7C38-479E-89C5-7A977D1A19CE}"/>
              </a:ext>
            </a:extLst>
          </p:cNvPr>
          <p:cNvSpPr>
            <a:spLocks noGrp="1"/>
          </p:cNvSpPr>
          <p:nvPr>
            <p:ph type="body" sz="quarter" idx="41" hasCustomPrompt="1"/>
          </p:nvPr>
        </p:nvSpPr>
        <p:spPr>
          <a:xfrm>
            <a:off x="6211533"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1" name="Text Placeholder 5">
            <a:extLst>
              <a:ext uri="{FF2B5EF4-FFF2-40B4-BE49-F238E27FC236}">
                <a16:creationId xmlns:a16="http://schemas.microsoft.com/office/drawing/2014/main" id="{2A746E32-652E-4134-8EC9-82346ED6F356}"/>
              </a:ext>
            </a:extLst>
          </p:cNvPr>
          <p:cNvSpPr>
            <a:spLocks noGrp="1"/>
          </p:cNvSpPr>
          <p:nvPr>
            <p:ph type="body" sz="quarter" idx="42" hasCustomPrompt="1"/>
          </p:nvPr>
        </p:nvSpPr>
        <p:spPr>
          <a:xfrm>
            <a:off x="6214287" y="4284001"/>
            <a:ext cx="1653246" cy="899999"/>
          </a:xfrm>
        </p:spPr>
        <p:txBody>
          <a:bodyPr/>
          <a:lstStyle>
            <a:lvl1pPr marL="0" indent="0">
              <a:buNone/>
              <a:defRPr sz="1600"/>
            </a:lvl1pPr>
          </a:lstStyle>
          <a:p>
            <a:pPr lvl="0"/>
            <a:r>
              <a:rPr lang="en-US"/>
              <a:t>Click to add text</a:t>
            </a:r>
          </a:p>
        </p:txBody>
      </p:sp>
      <p:sp>
        <p:nvSpPr>
          <p:cNvPr id="3" name="Text Placeholder 2">
            <a:extLst>
              <a:ext uri="{FF2B5EF4-FFF2-40B4-BE49-F238E27FC236}">
                <a16:creationId xmlns:a16="http://schemas.microsoft.com/office/drawing/2014/main" id="{C4B1D195-54D7-455D-8DEF-BB993F10E3EF}"/>
              </a:ext>
            </a:extLst>
          </p:cNvPr>
          <p:cNvSpPr>
            <a:spLocks noGrp="1"/>
          </p:cNvSpPr>
          <p:nvPr>
            <p:ph type="body" sz="quarter" idx="43" hasCustomPrompt="1"/>
          </p:nvPr>
        </p:nvSpPr>
        <p:spPr>
          <a:xfrm>
            <a:off x="8102127"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 name="Text Placeholder 4">
            <a:extLst>
              <a:ext uri="{FF2B5EF4-FFF2-40B4-BE49-F238E27FC236}">
                <a16:creationId xmlns:a16="http://schemas.microsoft.com/office/drawing/2014/main" id="{2FF4430B-032E-4B87-881E-4134E95E9850}"/>
              </a:ext>
            </a:extLst>
          </p:cNvPr>
          <p:cNvSpPr>
            <a:spLocks noGrp="1"/>
          </p:cNvSpPr>
          <p:nvPr>
            <p:ph type="body" sz="quarter" idx="44" hasCustomPrompt="1"/>
          </p:nvPr>
        </p:nvSpPr>
        <p:spPr>
          <a:xfrm>
            <a:off x="8102600" y="4284000"/>
            <a:ext cx="1656000" cy="899999"/>
          </a:xfrm>
        </p:spPr>
        <p:txBody>
          <a:bodyPr/>
          <a:lstStyle>
            <a:lvl1pPr marL="0" indent="0">
              <a:buNone/>
              <a:defRPr sz="1600"/>
            </a:lvl1pPr>
          </a:lstStyle>
          <a:p>
            <a:pPr lvl="0"/>
            <a:r>
              <a:rPr lang="en-US"/>
              <a:t>Click to add text</a:t>
            </a:r>
          </a:p>
        </p:txBody>
      </p:sp>
      <p:sp>
        <p:nvSpPr>
          <p:cNvPr id="7" name="Text Placeholder 6">
            <a:extLst>
              <a:ext uri="{FF2B5EF4-FFF2-40B4-BE49-F238E27FC236}">
                <a16:creationId xmlns:a16="http://schemas.microsoft.com/office/drawing/2014/main" id="{DB62E96D-03F1-4827-A5E8-348BF3691B73}"/>
              </a:ext>
            </a:extLst>
          </p:cNvPr>
          <p:cNvSpPr>
            <a:spLocks noGrp="1"/>
          </p:cNvSpPr>
          <p:nvPr>
            <p:ph type="body" sz="quarter" idx="45" hasCustomPrompt="1"/>
          </p:nvPr>
        </p:nvSpPr>
        <p:spPr>
          <a:xfrm>
            <a:off x="9992722" y="3438000"/>
            <a:ext cx="165635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9" name="Text Placeholder 8">
            <a:extLst>
              <a:ext uri="{FF2B5EF4-FFF2-40B4-BE49-F238E27FC236}">
                <a16:creationId xmlns:a16="http://schemas.microsoft.com/office/drawing/2014/main" id="{CDEBC2DD-4242-442E-8CD2-C48C7E625FD9}"/>
              </a:ext>
            </a:extLst>
          </p:cNvPr>
          <p:cNvSpPr>
            <a:spLocks noGrp="1"/>
          </p:cNvSpPr>
          <p:nvPr>
            <p:ph type="body" sz="quarter" idx="46" hasCustomPrompt="1"/>
          </p:nvPr>
        </p:nvSpPr>
        <p:spPr>
          <a:xfrm>
            <a:off x="9993313" y="4284000"/>
            <a:ext cx="1655762" cy="900775"/>
          </a:xfrm>
        </p:spPr>
        <p:txBody>
          <a:bodyPr/>
          <a:lstStyle>
            <a:lvl1pPr marL="0" indent="0">
              <a:buNone/>
              <a:defRPr sz="1600"/>
            </a:lvl1pPr>
          </a:lstStyle>
          <a:p>
            <a:pPr lvl="0"/>
            <a:r>
              <a:rPr lang="en-US"/>
              <a:t>Click to add text</a:t>
            </a:r>
          </a:p>
        </p:txBody>
      </p:sp>
      <p:sp>
        <p:nvSpPr>
          <p:cNvPr id="52" name="Title 1">
            <a:extLst>
              <a:ext uri="{FF2B5EF4-FFF2-40B4-BE49-F238E27FC236}">
                <a16:creationId xmlns:a16="http://schemas.microsoft.com/office/drawing/2014/main" id="{E9843784-0101-4C20-BFCC-7A7CEE7E1E9B}"/>
              </a:ext>
            </a:extLst>
          </p:cNvPr>
          <p:cNvSpPr>
            <a:spLocks noGrp="1"/>
          </p:cNvSpPr>
          <p:nvPr>
            <p:ph type="title" hasCustomPrompt="1"/>
          </p:nvPr>
        </p:nvSpPr>
        <p:spPr>
          <a:xfrm>
            <a:off x="539263" y="539750"/>
            <a:ext cx="11111399"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53" name="Subtitle 2">
            <a:extLst>
              <a:ext uri="{FF2B5EF4-FFF2-40B4-BE49-F238E27FC236}">
                <a16:creationId xmlns:a16="http://schemas.microsoft.com/office/drawing/2014/main" id="{DCFBE573-9B95-404A-93A2-8134E1831952}"/>
              </a:ext>
            </a:extLst>
          </p:cNvPr>
          <p:cNvSpPr>
            <a:spLocks noGrp="1"/>
          </p:cNvSpPr>
          <p:nvPr>
            <p:ph type="subTitle" idx="1" hasCustomPrompt="1"/>
          </p:nvPr>
        </p:nvSpPr>
        <p:spPr>
          <a:xfrm>
            <a:off x="539263" y="1440000"/>
            <a:ext cx="11111399"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903680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0321F475-DC90-4C02-9CBD-60E13987B549}"/>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6" name="Title 1">
            <a:extLst>
              <a:ext uri="{FF2B5EF4-FFF2-40B4-BE49-F238E27FC236}">
                <a16:creationId xmlns:a16="http://schemas.microsoft.com/office/drawing/2014/main" id="{9A7A5ADE-5CEB-4FBB-B1D4-7B0D759D9503}"/>
              </a:ext>
            </a:extLst>
          </p:cNvPr>
          <p:cNvSpPr>
            <a:spLocks noGrp="1"/>
          </p:cNvSpPr>
          <p:nvPr>
            <p:ph type="title" hasCustomPrompt="1"/>
          </p:nvPr>
        </p:nvSpPr>
        <p:spPr>
          <a:xfrm>
            <a:off x="539751" y="539750"/>
            <a:ext cx="5464800"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7" name="Subtitle 2">
            <a:extLst>
              <a:ext uri="{FF2B5EF4-FFF2-40B4-BE49-F238E27FC236}">
                <a16:creationId xmlns:a16="http://schemas.microsoft.com/office/drawing/2014/main" id="{19819219-96EC-4C6B-9489-694B1CB5B9F0}"/>
              </a:ext>
            </a:extLst>
          </p:cNvPr>
          <p:cNvSpPr>
            <a:spLocks noGrp="1"/>
          </p:cNvSpPr>
          <p:nvPr>
            <p:ph type="subTitle" idx="1" hasCustomPrompt="1"/>
          </p:nvPr>
        </p:nvSpPr>
        <p:spPr>
          <a:xfrm>
            <a:off x="539751" y="1440000"/>
            <a:ext cx="5464800"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3450888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AB89F-D8E8-44C4-B0A4-3354FEBB8C82}"/>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4394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la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4C8ACF71-9511-4D4E-8F35-3FBBF6886FC5}"/>
              </a:ext>
            </a:extLst>
          </p:cNvPr>
          <p:cNvSpPr>
            <a:spLocks noGrp="1"/>
          </p:cNvSpPr>
          <p:nvPr>
            <p:ph type="ftr" sz="quarter" idx="11"/>
          </p:nvPr>
        </p:nvSpPr>
        <p:spPr>
          <a:xfrm>
            <a:off x="539751" y="6584875"/>
            <a:ext cx="5554800" cy="180000"/>
          </a:xfrm>
          <a:prstGeom prst="rect">
            <a:avLst/>
          </a:prstGeom>
        </p:spPr>
        <p:txBody>
          <a:bodyPr/>
          <a:lstStyle/>
          <a:p>
            <a:r>
              <a:rPr lang="da-DK"/>
              <a:t>SSE/21994/SLI/0105 Netværksmøde den 23.11.2022_Alle_Sygesikring</a:t>
            </a:r>
            <a:endParaRPr lang="en-GB"/>
          </a:p>
        </p:txBody>
      </p:sp>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7285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25594" y="4716000"/>
            <a:ext cx="5580000" cy="612000"/>
          </a:xfrm>
          <a:prstGeom prst="rect">
            <a:avLst/>
          </a:prstGeom>
        </p:spPr>
        <p:txBody>
          <a:bodyPr anchor="b"/>
          <a:lstStyle>
            <a:lvl1pPr algn="l">
              <a:lnSpc>
                <a:spcPct val="100000"/>
              </a:lnSpc>
              <a:defRPr sz="3200">
                <a:solidFill>
                  <a:schemeClr val="bg1"/>
                </a:solidFill>
                <a:latin typeface="Roboto Light" panose="02000000000000000000" pitchFamily="2" charset="0"/>
                <a:ea typeface="Roboto Light" panose="02000000000000000000" pitchFamily="2" charset="0"/>
              </a:defRPr>
            </a:lvl1pPr>
          </a:lstStyle>
          <a:p>
            <a:r>
              <a:rPr lang="en-GB"/>
              <a:t>Click to insert end note</a:t>
            </a:r>
          </a:p>
        </p:txBody>
      </p:sp>
      <p:pic>
        <p:nvPicPr>
          <p:cNvPr id="10" name="Graphic 9">
            <a:extLst>
              <a:ext uri="{FF2B5EF4-FFF2-40B4-BE49-F238E27FC236}">
                <a16:creationId xmlns:a16="http://schemas.microsoft.com/office/drawing/2014/main" id="{50D26985-5DDB-4555-922A-6F0CC7CC09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434837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late 2">
    <p:spTree>
      <p:nvGrpSpPr>
        <p:cNvPr id="1" name=""/>
        <p:cNvGrpSpPr/>
        <p:nvPr/>
      </p:nvGrpSpPr>
      <p:grpSpPr>
        <a:xfrm>
          <a:off x="0" y="0"/>
          <a:ext cx="0" cy="0"/>
          <a:chOff x="0" y="0"/>
          <a:chExt cx="0" cy="0"/>
        </a:xfrm>
      </p:grpSpPr>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a:xfrm>
            <a:off x="539751" y="6584875"/>
            <a:ext cx="5554800" cy="180000"/>
          </a:xfrm>
          <a:prstGeom prst="rect">
            <a:avLst/>
          </a:prstGeom>
        </p:spPr>
        <p:txBody>
          <a:bodyPr/>
          <a:lstStyle>
            <a:lvl1pPr>
              <a:defRPr>
                <a:solidFill>
                  <a:schemeClr val="tx2"/>
                </a:solidFill>
              </a:defRPr>
            </a:lvl1pPr>
          </a:lstStyle>
          <a:p>
            <a:r>
              <a:rPr lang="da-DK"/>
              <a:t>SSE/21994/SLI/0105 Netværksmøde den 23.11.2022_Alle_Sygesikring</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0" name="Text Placeholder">
            <a:extLst>
              <a:ext uri="{FF2B5EF4-FFF2-40B4-BE49-F238E27FC236}">
                <a16:creationId xmlns:a16="http://schemas.microsoft.com/office/drawing/2014/main" id="{495C1639-3499-4F66-960B-909190598408}"/>
              </a:ext>
            </a:extLst>
          </p:cNvPr>
          <p:cNvSpPr>
            <a:spLocks noGrp="1"/>
          </p:cNvSpPr>
          <p:nvPr>
            <p:ph type="body" sz="quarter" idx="17" hasCustomPrompt="1"/>
          </p:nvPr>
        </p:nvSpPr>
        <p:spPr>
          <a:xfrm>
            <a:off x="539262" y="3429000"/>
            <a:ext cx="5466251" cy="27337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add text</a:t>
            </a:r>
          </a:p>
          <a:p>
            <a:pPr lvl="1"/>
            <a:r>
              <a:rPr lang="en-US"/>
              <a:t>Second level</a:t>
            </a:r>
          </a:p>
          <a:p>
            <a:pPr lvl="2"/>
            <a:r>
              <a:rPr lang="en-US"/>
              <a:t>Third level</a:t>
            </a:r>
          </a:p>
        </p:txBody>
      </p:sp>
      <p:sp>
        <p:nvSpPr>
          <p:cNvPr id="9" name="Title 1">
            <a:extLst>
              <a:ext uri="{FF2B5EF4-FFF2-40B4-BE49-F238E27FC236}">
                <a16:creationId xmlns:a16="http://schemas.microsoft.com/office/drawing/2014/main" id="{D4A0267F-E853-4D4A-BC52-A7B3ADC43828}"/>
              </a:ext>
            </a:extLst>
          </p:cNvPr>
          <p:cNvSpPr>
            <a:spLocks noGrp="1"/>
          </p:cNvSpPr>
          <p:nvPr>
            <p:ph type="ctrTitle" hasCustomPrompt="1"/>
          </p:nvPr>
        </p:nvSpPr>
        <p:spPr>
          <a:xfrm>
            <a:off x="540000" y="2520000"/>
            <a:ext cx="5465513" cy="648000"/>
          </a:xfrm>
          <a:prstGeom prst="rect">
            <a:avLst/>
          </a:prstGeom>
        </p:spPr>
        <p:txBody>
          <a:bodyPr anchor="t"/>
          <a:lstStyle>
            <a:lvl1pPr algn="l">
              <a:lnSpc>
                <a:spcPct val="100000"/>
              </a:lnSpc>
              <a:defRPr sz="3200">
                <a:solidFill>
                  <a:schemeClr val="tx1"/>
                </a:solidFill>
                <a:latin typeface="Roboto Light" panose="02000000000000000000" pitchFamily="2" charset="0"/>
                <a:ea typeface="Roboto Light" panose="02000000000000000000" pitchFamily="2" charset="0"/>
              </a:defRPr>
            </a:lvl1pPr>
          </a:lstStyle>
          <a:p>
            <a:r>
              <a:rPr lang="en-GB"/>
              <a:t>Click to add title</a:t>
            </a:r>
          </a:p>
        </p:txBody>
      </p:sp>
    </p:spTree>
    <p:extLst>
      <p:ext uri="{BB962C8B-B14F-4D97-AF65-F5344CB8AC3E}">
        <p14:creationId xmlns:p14="http://schemas.microsoft.com/office/powerpoint/2010/main" val="1331560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9752" y="448713"/>
            <a:ext cx="11109321" cy="650171"/>
          </a:xfrm>
          <a:prstGeom prst="rect">
            <a:avLst/>
          </a:prstGeom>
          <a:noFill/>
        </p:spPr>
        <p:txBody>
          <a:bodyPr wrap="square" lIns="0" tIns="0" rIns="0" bIns="0" rtlCol="0" anchor="t" anchorCtr="0">
            <a:noAutofit/>
          </a:bodyPr>
          <a:lstStyle/>
          <a:p>
            <a:r>
              <a:rPr lang="en-GB" sz="3200" b="0" noProof="1">
                <a:solidFill>
                  <a:schemeClr val="tx1"/>
                </a:solidFill>
                <a:latin typeface="+mj-lt"/>
                <a:cs typeface="Arial" panose="020B0604020202020204" pitchFamily="34" charset="0"/>
              </a:rPr>
              <a:t>TIPS &amp; TRICKS - YOUR USER GUIDE</a:t>
            </a:r>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r>
              <a:rPr lang="da-DK"/>
              <a:t>SSE/21994/SLI/0105 Netværksmøde den 23.11.2022_Alle_Sygesikring</a:t>
            </a:r>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16" name="Text Box 2">
            <a:extLst>
              <a:ext uri="{FF2B5EF4-FFF2-40B4-BE49-F238E27FC236}">
                <a16:creationId xmlns:a16="http://schemas.microsoft.com/office/drawing/2014/main" id="{59469617-D179-41AE-9E34-8D989A455C10}"/>
              </a:ext>
            </a:extLst>
          </p:cNvPr>
          <p:cNvSpPr txBox="1">
            <a:spLocks noChangeArrowheads="1"/>
          </p:cNvSpPr>
          <p:nvPr userDrawn="1"/>
        </p:nvSpPr>
        <p:spPr bwMode="auto">
          <a:xfrm>
            <a:off x="539752" y="1606550"/>
            <a:ext cx="24480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TEXT STYLES</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a:t>
            </a:r>
            <a:br>
              <a:rPr lang="en-GB" sz="900" baseline="0" noProof="1">
                <a:solidFill>
                  <a:schemeClr val="tx1"/>
                </a:solidFill>
                <a:latin typeface="+mn-lt"/>
                <a:cs typeface="Arial" panose="020B0604020202020204" pitchFamily="34" charset="0"/>
              </a:rPr>
            </a:br>
            <a:r>
              <a:rPr lang="en-GB" sz="900" b="1" baseline="0" noProof="1">
                <a:solidFill>
                  <a:schemeClr val="tx1"/>
                </a:solidFill>
                <a:latin typeface="+mn-lt"/>
                <a:cs typeface="Arial" panose="020B0604020202020204" pitchFamily="34" charset="0"/>
              </a:rPr>
              <a:t>Decrease </a:t>
            </a:r>
            <a:r>
              <a:rPr lang="en-GB" sz="900" baseline="0" noProof="1">
                <a:solidFill>
                  <a:schemeClr val="tx1"/>
                </a:solidFill>
                <a:latin typeface="+mn-lt"/>
                <a:cs typeface="Arial" panose="020B0604020202020204" pitchFamily="34" charset="0"/>
              </a:rPr>
              <a:t>list level can be used</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chemeClr val="tx1"/>
                </a:solidFill>
                <a:latin typeface="+mn-lt"/>
                <a:cs typeface="Arial" panose="020B0604020202020204" pitchFamily="34" charset="0"/>
              </a:rPr>
              <a:t>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 size</a:t>
            </a:r>
            <a:r>
              <a:rPr lang="en-GB" altLang="da-DK" sz="900" baseline="0" noProof="1">
                <a:solidFill>
                  <a:schemeClr val="tx1"/>
                </a:solidFill>
                <a:latin typeface="+mn-lt"/>
                <a:cs typeface="Arial" panose="020B0604020202020204" pitchFamily="34" charset="0"/>
              </a:rPr>
              <a:t> and formatting of the slide placeholders to their default settings</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chemeClr val="tx1"/>
                </a:solidFill>
                <a:latin typeface="+mn-lt"/>
                <a:cs typeface="Arial" panose="020B0604020202020204" pitchFamily="34" charset="0"/>
              </a:rPr>
            </a:br>
            <a:r>
              <a:rPr lang="en-GB" sz="1600">
                <a:latin typeface="+mn-lt"/>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Click on the menu </a:t>
            </a:r>
            <a:r>
              <a:rPr lang="en-GB" altLang="da-DK" sz="900" b="1" noProof="1">
                <a:solidFill>
                  <a:schemeClr val="tx1"/>
                </a:solidFill>
                <a:latin typeface="+mn-lt"/>
                <a:cs typeface="Arial" panose="020B0604020202020204" pitchFamily="34" charset="0"/>
              </a:rPr>
              <a:t>New Slide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Change layout</a:t>
            </a:r>
            <a:endParaRPr lang="en-GB" altLang="da-DK" sz="900" b="0" noProof="1">
              <a:solidFill>
                <a:schemeClr val="tx1"/>
              </a:solidFill>
              <a:latin typeface="+mn-lt"/>
              <a:cs typeface="Arial" panose="020B0604020202020204" pitchFamily="34" charset="0"/>
            </a:endParaRPr>
          </a:p>
          <a:p>
            <a:pPr marL="0" indent="0">
              <a:spcAft>
                <a:spcPts val="600"/>
              </a:spcAft>
              <a:buFont typeface="+mj-lt"/>
              <a:buNone/>
            </a:pPr>
            <a:r>
              <a:rPr lang="en-GB" sz="900">
                <a:solidFill>
                  <a:srgbClr val="000000"/>
                </a:solidFill>
                <a:latin typeface="+mn-lt"/>
                <a:ea typeface="Arial" panose="020B0604020202020204" pitchFamily="34" charset="0"/>
              </a:rPr>
              <a:t>Click on the arrow next to </a:t>
            </a:r>
            <a:r>
              <a:rPr lang="en-GB" sz="900" b="1">
                <a:solidFill>
                  <a:srgbClr val="000000"/>
                </a:solidFill>
                <a:latin typeface="+mn-lt"/>
                <a:ea typeface="Arial" panose="020B0604020202020204" pitchFamily="34" charset="0"/>
              </a:rPr>
              <a:t>Layout</a:t>
            </a:r>
            <a:br>
              <a:rPr lang="en-GB" sz="900" b="1">
                <a:solidFill>
                  <a:srgbClr val="000000"/>
                </a:solidFill>
                <a:latin typeface="+mn-lt"/>
                <a:ea typeface="Arial" panose="020B0604020202020204" pitchFamily="34" charset="0"/>
              </a:rPr>
            </a:br>
            <a:r>
              <a:rPr lang="en-GB" sz="900">
                <a:solidFill>
                  <a:srgbClr val="000000"/>
                </a:solidFill>
                <a:latin typeface="+mn-lt"/>
                <a:ea typeface="Arial" panose="020B0604020202020204" pitchFamily="34" charset="0"/>
              </a:rPr>
              <a:t>to view a dropdown menu of possible slide layouts</a:t>
            </a:r>
            <a:endParaRPr lang="en-GB" sz="900">
              <a:latin typeface="+mn-lt"/>
              <a:ea typeface="Arial" panose="020B0604020202020204" pitchFamily="34" charset="0"/>
            </a:endParaRPr>
          </a:p>
        </p:txBody>
      </p:sp>
      <p:sp>
        <p:nvSpPr>
          <p:cNvPr id="17" name="Text Box 3">
            <a:extLst>
              <a:ext uri="{FF2B5EF4-FFF2-40B4-BE49-F238E27FC236}">
                <a16:creationId xmlns:a16="http://schemas.microsoft.com/office/drawing/2014/main" id="{B5199838-5DFF-48B6-8841-DDC312FB5424}"/>
              </a:ext>
            </a:extLst>
          </p:cNvPr>
          <p:cNvSpPr txBox="1">
            <a:spLocks noChangeArrowheads="1"/>
          </p:cNvSpPr>
          <p:nvPr userDrawn="1"/>
        </p:nvSpPr>
        <p:spPr bwMode="auto">
          <a:xfrm>
            <a:off x="4498494" y="1615901"/>
            <a:ext cx="24480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PICTURES</a:t>
            </a:r>
            <a:endParaRPr lang="en-GB" sz="16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On slides with pictureplaceholder, click on the icon and choose </a:t>
            </a:r>
            <a:r>
              <a:rPr lang="en-GB" altLang="da-DK" sz="900" b="1" noProof="1">
                <a:solidFill>
                  <a:schemeClr val="tx1"/>
                </a:solidFill>
                <a:latin typeface="+mn-lt"/>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Crop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dragging the corners of the picture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insert a new one, the picture may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right-click and choose </a:t>
            </a:r>
            <a:r>
              <a:rPr lang="en-GB" altLang="da-DK" sz="900" b="1" noProof="1">
                <a:solidFill>
                  <a:schemeClr val="tx1"/>
                </a:solidFill>
                <a:latin typeface="+mn-lt"/>
                <a:cs typeface="Arial" panose="020B0604020202020204" pitchFamily="34" charset="0"/>
              </a:rPr>
              <a:t>Send to Back</a:t>
            </a:r>
            <a:endParaRPr lang="en-GB" altLang="da-DK" sz="900" kern="1200" baseline="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sz="1600" kern="1200">
                <a:solidFill>
                  <a:schemeClr val="tx1"/>
                </a:solidFill>
                <a:latin typeface="Arial" charset="0"/>
                <a:ea typeface="+mn-ea"/>
                <a:cs typeface="Arial" panose="020B0604020202020204" pitchFamily="34" charset="0"/>
              </a:rPr>
              <a:t>GUIDES</a:t>
            </a:r>
          </a:p>
          <a:p>
            <a:pPr eaLnBrk="1" hangingPunct="1">
              <a:spcAft>
                <a:spcPts val="600"/>
              </a:spcAft>
              <a:defRPr/>
            </a:pPr>
            <a:r>
              <a:rPr lang="en-GB" altLang="da-DK" sz="900" b="0" kern="1200" noProof="1">
                <a:solidFill>
                  <a:schemeClr val="tx1"/>
                </a:solidFill>
                <a:latin typeface="Arial" charset="0"/>
                <a:ea typeface="+mn-ea"/>
                <a:cs typeface="Arial" panose="020B0604020202020204" pitchFamily="34" charset="0"/>
              </a:rPr>
              <a:t>Click the </a:t>
            </a:r>
            <a:r>
              <a:rPr lang="en-GB" altLang="da-DK" sz="900" b="1" kern="1200" noProof="1">
                <a:solidFill>
                  <a:schemeClr val="tx1"/>
                </a:solidFill>
                <a:latin typeface="Arial" charset="0"/>
                <a:ea typeface="+mn-ea"/>
                <a:cs typeface="Arial" panose="020B0604020202020204" pitchFamily="34" charset="0"/>
              </a:rPr>
              <a:t>View</a:t>
            </a:r>
            <a:r>
              <a:rPr lang="en-GB" altLang="da-DK" sz="900" b="0" kern="1200" noProof="1">
                <a:solidFill>
                  <a:schemeClr val="tx1"/>
                </a:solidFill>
                <a:latin typeface="Arial" charset="0"/>
                <a:ea typeface="+mn-ea"/>
                <a:cs typeface="Arial" panose="020B0604020202020204" pitchFamily="34" charset="0"/>
              </a:rPr>
              <a:t> tab and set tick mark next to </a:t>
            </a:r>
            <a:r>
              <a:rPr lang="en-GB" altLang="da-DK" sz="900" b="1" kern="1200" noProof="1">
                <a:solidFill>
                  <a:schemeClr val="tx1"/>
                </a:solidFill>
                <a:latin typeface="Arial" charset="0"/>
                <a:ea typeface="+mn-ea"/>
                <a:cs typeface="Arial" panose="020B0604020202020204" pitchFamily="34" charset="0"/>
              </a:rPr>
              <a:t>Guides</a:t>
            </a:r>
            <a:r>
              <a:rPr lang="en-GB" altLang="da-DK" sz="900" b="0" kern="1200" noProof="1">
                <a:solidFill>
                  <a:schemeClr val="tx1"/>
                </a:solidFill>
                <a:latin typeface="Arial" charset="0"/>
                <a:ea typeface="+mn-ea"/>
                <a:cs typeface="Arial" panose="020B0604020202020204" pitchFamily="34" charset="0"/>
              </a:rPr>
              <a:t>. Guides show the margins on the slide to help with placing content within that area, which provides visual consistency between slides.</a:t>
            </a:r>
          </a:p>
          <a:p>
            <a:pPr eaLnBrk="1" hangingPunct="1">
              <a:spcAft>
                <a:spcPts val="600"/>
              </a:spcAft>
              <a:defRPr/>
            </a:pPr>
            <a:r>
              <a:rPr lang="en-GB" altLang="da-DK" sz="900" b="1" kern="1200" noProof="1">
                <a:solidFill>
                  <a:schemeClr val="tx1"/>
                </a:solidFill>
                <a:latin typeface="Arial" charset="0"/>
                <a:ea typeface="+mn-ea"/>
                <a:cs typeface="Arial" panose="020B0604020202020204" pitchFamily="34" charset="0"/>
              </a:rPr>
              <a:t>HINT: Alt + F9 </a:t>
            </a:r>
            <a:r>
              <a:rPr lang="en-GB" altLang="da-DK" sz="900" b="0" kern="1200" noProof="1">
                <a:solidFill>
                  <a:schemeClr val="tx1"/>
                </a:solidFill>
                <a:latin typeface="Arial" charset="0"/>
                <a:ea typeface="+mn-ea"/>
                <a:cs typeface="Arial" panose="020B0604020202020204" pitchFamily="34" charset="0"/>
              </a:rPr>
              <a:t>for quick view of guides</a:t>
            </a:r>
            <a:br>
              <a:rPr lang="en-GB" altLang="da-DK" sz="900" b="0" kern="1200" noProof="1">
                <a:solidFill>
                  <a:schemeClr val="tx1"/>
                </a:solidFill>
                <a:latin typeface="Arial" charset="0"/>
                <a:ea typeface="+mn-ea"/>
                <a:cs typeface="Arial" panose="020B0604020202020204" pitchFamily="34" charset="0"/>
              </a:rPr>
            </a:br>
            <a:r>
              <a:rPr lang="en-GB" altLang="da-DK" sz="900" b="1" kern="1200" noProof="1">
                <a:solidFill>
                  <a:schemeClr val="tx1"/>
                </a:solidFill>
                <a:latin typeface="Arial" charset="0"/>
                <a:ea typeface="+mn-ea"/>
                <a:cs typeface="Arial" panose="020B0604020202020204" pitchFamily="34" charset="0"/>
              </a:rPr>
              <a:t>Mac: </a:t>
            </a:r>
            <a:r>
              <a:rPr lang="en-GB" sz="900" b="0" i="0">
                <a:solidFill>
                  <a:srgbClr val="333333"/>
                </a:solidFill>
                <a:effectLst/>
                <a:latin typeface="SF Pro Text"/>
              </a:rPr>
              <a:t>⌘ </a:t>
            </a:r>
            <a:r>
              <a:rPr lang="en-GB" altLang="da-DK" sz="900" b="0" kern="1200" noProof="1">
                <a:solidFill>
                  <a:schemeClr val="tx1"/>
                </a:solidFill>
                <a:latin typeface="Arial" charset="0"/>
                <a:ea typeface="+mn-ea"/>
                <a:cs typeface="Arial" panose="020B0604020202020204" pitchFamily="34" charset="0"/>
              </a:rPr>
              <a:t>+ option + ctrl + G</a:t>
            </a:r>
            <a:br>
              <a:rPr lang="en-GB" altLang="da-DK" sz="900" b="0" kern="1200" noProof="1">
                <a:solidFill>
                  <a:schemeClr val="tx1"/>
                </a:solidFill>
                <a:latin typeface="Arial" charset="0"/>
                <a:ea typeface="+mn-ea"/>
                <a:cs typeface="Arial" panose="020B0604020202020204" pitchFamily="34" charset="0"/>
              </a:rPr>
            </a:br>
            <a:endParaRPr lang="en-GB" altLang="da-DK" sz="900" b="0" kern="120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25" name="Text Box 4">
            <a:extLst>
              <a:ext uri="{FF2B5EF4-FFF2-40B4-BE49-F238E27FC236}">
                <a16:creationId xmlns:a16="http://schemas.microsoft.com/office/drawing/2014/main" id="{C19581BB-EF92-4DC8-8AE8-9E170B8456A6}"/>
              </a:ext>
            </a:extLst>
          </p:cNvPr>
          <p:cNvSpPr txBox="1">
            <a:spLocks noChangeArrowheads="1"/>
          </p:cNvSpPr>
          <p:nvPr userDrawn="1"/>
        </p:nvSpPr>
        <p:spPr bwMode="auto">
          <a:xfrm>
            <a:off x="8076213" y="1606550"/>
            <a:ext cx="2592395"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HEADER &amp; FOOTER</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Update the Footer to use the correct Document number and Classification on all slides</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1.</a:t>
            </a:r>
            <a:r>
              <a:rPr lang="en-GB" altLang="da-DK" sz="900" b="0" kern="1200" noProof="1">
                <a:solidFill>
                  <a:schemeClr val="tx1"/>
                </a:solidFill>
                <a:latin typeface="+mn-lt"/>
                <a:ea typeface="+mn-ea"/>
                <a:cs typeface="Arial" panose="020B0604020202020204" pitchFamily="34" charset="0"/>
              </a:rPr>
              <a:t> Click on </a:t>
            </a:r>
            <a:r>
              <a:rPr lang="en-GB" altLang="da-DK" sz="900" b="1" kern="1200" noProof="1">
                <a:solidFill>
                  <a:schemeClr val="tx1"/>
                </a:solidFill>
                <a:latin typeface="+mn-lt"/>
                <a:ea typeface="+mn-ea"/>
                <a:cs typeface="Arial" panose="020B0604020202020204" pitchFamily="34" charset="0"/>
              </a:rPr>
              <a:t>Header and Footer</a:t>
            </a:r>
            <a:r>
              <a:rPr lang="en-GB" altLang="da-DK" sz="900" b="0" kern="1200" noProof="1">
                <a:solidFill>
                  <a:schemeClr val="tx1"/>
                </a:solidFill>
                <a:latin typeface="+mn-lt"/>
                <a:ea typeface="+mn-ea"/>
                <a:cs typeface="Arial" panose="020B0604020202020204" pitchFamily="34" charset="0"/>
              </a:rPr>
              <a:t> in the </a:t>
            </a:r>
            <a:r>
              <a:rPr lang="en-GB" altLang="da-DK" sz="900" b="1" kern="1200" noProof="1">
                <a:solidFill>
                  <a:schemeClr val="tx1"/>
                </a:solidFill>
                <a:latin typeface="+mn-lt"/>
                <a:ea typeface="+mn-ea"/>
                <a:cs typeface="Arial" panose="020B0604020202020204" pitchFamily="34" charset="0"/>
              </a:rPr>
              <a:t>Insert </a:t>
            </a:r>
            <a:r>
              <a:rPr lang="en-GB" altLang="da-DK" sz="900" b="0" kern="1200" noProof="1">
                <a:solidFill>
                  <a:schemeClr val="tx1"/>
                </a:solidFill>
                <a:latin typeface="+mn-lt"/>
                <a:ea typeface="+mn-ea"/>
                <a:cs typeface="Arial" panose="020B0604020202020204" pitchFamily="34" charset="0"/>
              </a:rPr>
              <a:t>tab. Then in the </a:t>
            </a:r>
            <a:r>
              <a:rPr lang="en-GB" altLang="da-DK" sz="900" b="1" kern="1200" noProof="1">
                <a:solidFill>
                  <a:schemeClr val="tx1"/>
                </a:solidFill>
                <a:latin typeface="+mn-lt"/>
                <a:ea typeface="+mn-ea"/>
                <a:cs typeface="Arial" panose="020B0604020202020204" pitchFamily="34" charset="0"/>
              </a:rPr>
              <a:t>Slide</a:t>
            </a:r>
            <a:r>
              <a:rPr lang="en-GB" altLang="da-DK" sz="900" b="0" kern="1200" noProof="1">
                <a:solidFill>
                  <a:schemeClr val="tx1"/>
                </a:solidFill>
                <a:latin typeface="+mn-lt"/>
                <a:ea typeface="+mn-ea"/>
                <a:cs typeface="Arial" panose="020B0604020202020204" pitchFamily="34" charset="0"/>
              </a:rPr>
              <a:t> tab, update the Footer text to use correct Document number and Classification.</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2.</a:t>
            </a:r>
            <a:r>
              <a:rPr lang="en-GB" altLang="da-DK" sz="900" b="0" kern="1200" noProof="1">
                <a:solidFill>
                  <a:schemeClr val="tx1"/>
                </a:solidFill>
                <a:latin typeface="+mn-lt"/>
                <a:ea typeface="+mn-ea"/>
                <a:cs typeface="Arial" panose="020B0604020202020204" pitchFamily="34" charset="0"/>
              </a:rPr>
              <a:t> Click </a:t>
            </a:r>
            <a:r>
              <a:rPr lang="en-GB" altLang="da-DK" sz="900" b="1" kern="1200" noProof="1">
                <a:solidFill>
                  <a:schemeClr val="tx1"/>
                </a:solidFill>
                <a:latin typeface="+mn-lt"/>
                <a:ea typeface="+mn-ea"/>
                <a:cs typeface="Arial" panose="020B0604020202020204" pitchFamily="34" charset="0"/>
              </a:rPr>
              <a:t>Apply to All</a:t>
            </a:r>
            <a:r>
              <a:rPr lang="en-GB" altLang="da-DK" sz="900" b="0" kern="1200" noProof="1">
                <a:solidFill>
                  <a:schemeClr val="tx1"/>
                </a:solidFill>
                <a:latin typeface="+mn-lt"/>
                <a:ea typeface="+mn-ea"/>
                <a:cs typeface="Arial" panose="020B0604020202020204" pitchFamily="34" charset="0"/>
              </a:rPr>
              <a:t> to apply to all slides. </a:t>
            </a:r>
          </a:p>
          <a:p>
            <a:pPr marL="0" indent="0" eaLnBrk="1" hangingPunct="1">
              <a:spcAft>
                <a:spcPts val="600"/>
              </a:spcAft>
              <a:buFont typeface="+mj-lt"/>
              <a:buNone/>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Double check the Footer text looks correct on all slides.</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1600" b="0" noProof="1">
                <a:solidFill>
                  <a:schemeClr val="tx1"/>
                </a:solidFill>
                <a:latin typeface="+mn-lt"/>
                <a:cs typeface="Arial" panose="020B0604020202020204" pitchFamily="34" charset="0"/>
              </a:rPr>
              <a:t>COPY/PASTE CONTENT</a:t>
            </a:r>
          </a:p>
          <a:p>
            <a:pPr eaLnBrk="1" hangingPunct="1">
              <a:spcAft>
                <a:spcPts val="600"/>
              </a:spcAft>
              <a:defRPr/>
            </a:pPr>
            <a:r>
              <a:rPr lang="en-GB" altLang="da-DK" sz="900" b="0" noProof="1">
                <a:solidFill>
                  <a:schemeClr val="tx1"/>
                </a:solidFill>
                <a:latin typeface="+mn-lt"/>
                <a:cs typeface="Arial" panose="020B0604020202020204" pitchFamily="34" charset="0"/>
              </a:rPr>
              <a:t>When copying old content to your new presentation, 2 options are available:</a:t>
            </a:r>
          </a:p>
          <a:p>
            <a:pPr eaLnBrk="1" hangingPunct="1">
              <a:spcAft>
                <a:spcPts val="600"/>
              </a:spcAft>
              <a:defRPr/>
            </a:pPr>
            <a:r>
              <a:rPr lang="en-GB" altLang="da-DK" sz="900" b="1" noProof="1">
                <a:solidFill>
                  <a:schemeClr val="tx1"/>
                </a:solidFill>
                <a:latin typeface="+mn-lt"/>
                <a:cs typeface="Arial" panose="020B0604020202020204" pitchFamily="34" charset="0"/>
              </a:rPr>
              <a:t>1. Best practice: </a:t>
            </a:r>
            <a:r>
              <a:rPr lang="en-GB" altLang="da-DK" sz="900" b="0" noProof="1">
                <a:solidFill>
                  <a:schemeClr val="tx1"/>
                </a:solidFill>
                <a:latin typeface="+mn-lt"/>
                <a:cs typeface="Arial" panose="020B0604020202020204" pitchFamily="34" charset="0"/>
              </a:rPr>
              <a:t>Create a slide in your new presentation and copy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piece of content at a time (e.g. copy all text from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textbox)</a:t>
            </a:r>
            <a:endParaRPr lang="en-GB" altLang="da-DK" sz="900" b="1" i="0" u="sng"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&gt; </a:t>
            </a:r>
            <a:r>
              <a:rPr lang="en-GB" altLang="da-DK" sz="900" b="1" noProof="1">
                <a:solidFill>
                  <a:schemeClr val="tx1"/>
                </a:solidFill>
                <a:latin typeface="+mn-lt"/>
                <a:cs typeface="Arial" panose="020B0604020202020204" pitchFamily="34" charset="0"/>
              </a:rPr>
              <a:t>Slide Master</a:t>
            </a:r>
            <a:r>
              <a:rPr lang="en-GB" altLang="da-DK" sz="900" b="0" noProof="1">
                <a:solidFill>
                  <a:schemeClr val="tx1"/>
                </a:solidFill>
                <a:latin typeface="+mn-lt"/>
                <a:cs typeface="Arial" panose="020B0604020202020204" pitchFamily="34" charset="0"/>
              </a:rPr>
              <a:t> and delete them). Note; for a step by step guide to doing this using </a:t>
            </a:r>
            <a:r>
              <a:rPr lang="en-GB" altLang="da-DK" sz="900" b="1" noProof="1">
                <a:solidFill>
                  <a:schemeClr val="tx1"/>
                </a:solidFill>
                <a:latin typeface="+mn-lt"/>
                <a:cs typeface="Arial" panose="020B0604020202020204" pitchFamily="34" charset="0"/>
              </a:rPr>
              <a:t>Reuse Slides</a:t>
            </a:r>
            <a:r>
              <a:rPr lang="en-GB" altLang="da-DK" sz="900" b="0" noProof="1">
                <a:solidFill>
                  <a:schemeClr val="tx1"/>
                </a:solidFill>
                <a:latin typeface="+mn-lt"/>
                <a:cs typeface="Arial" panose="020B0604020202020204" pitchFamily="34" charset="0"/>
              </a:rPr>
              <a:t>, on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see </a:t>
            </a:r>
            <a:r>
              <a:rPr lang="en-GB" altLang="da-DK" sz="900" b="0" noProof="1">
                <a:solidFill>
                  <a:schemeClr val="tx1"/>
                </a:solidFill>
                <a:latin typeface="+mn-lt"/>
                <a:cs typeface="Arial" panose="020B0604020202020204" pitchFamily="34" charset="0"/>
                <a:hlinkClick r:id="rId2"/>
              </a:rPr>
              <a:t>Import and reuse slides from existing presentations</a:t>
            </a:r>
            <a:r>
              <a:rPr lang="en-GB" altLang="da-DK" sz="900" b="0" noProof="1">
                <a:solidFill>
                  <a:schemeClr val="tx1"/>
                </a:solidFill>
                <a:latin typeface="+mn-lt"/>
                <a:cs typeface="Arial" panose="020B0604020202020204" pitchFamily="34" charset="0"/>
              </a:rPr>
              <a:t> on OurSpace. </a:t>
            </a:r>
            <a:endParaRPr lang="en-GB" altLang="da-DK" sz="900" b="1" noProof="1">
              <a:solidFill>
                <a:schemeClr val="tx1"/>
              </a:solidFill>
              <a:latin typeface="+mn-lt"/>
              <a:cs typeface="Arial" panose="020B0604020202020204" pitchFamily="34" charset="0"/>
            </a:endParaRPr>
          </a:p>
        </p:txBody>
      </p:sp>
      <p:pic>
        <p:nvPicPr>
          <p:cNvPr id="28" name="Picture 27">
            <a:extLst>
              <a:ext uri="{FF2B5EF4-FFF2-40B4-BE49-F238E27FC236}">
                <a16:creationId xmlns:a16="http://schemas.microsoft.com/office/drawing/2014/main" id="{40A8FF40-9D05-4CEE-9D3D-A3213BD9C659}"/>
              </a:ext>
            </a:extLst>
          </p:cNvPr>
          <p:cNvPicPr>
            <a:picLocks noChangeAspect="1"/>
          </p:cNvPicPr>
          <p:nvPr userDrawn="1"/>
        </p:nvPicPr>
        <p:blipFill>
          <a:blip r:embed="rId3"/>
          <a:stretch>
            <a:fillRect/>
          </a:stretch>
        </p:blipFill>
        <p:spPr>
          <a:xfrm>
            <a:off x="2932727" y="4943664"/>
            <a:ext cx="475428" cy="176762"/>
          </a:xfrm>
          <a:prstGeom prst="rect">
            <a:avLst/>
          </a:prstGeom>
        </p:spPr>
      </p:pic>
      <p:pic>
        <p:nvPicPr>
          <p:cNvPr id="29" name="Picture 28">
            <a:extLst>
              <a:ext uri="{FF2B5EF4-FFF2-40B4-BE49-F238E27FC236}">
                <a16:creationId xmlns:a16="http://schemas.microsoft.com/office/drawing/2014/main" id="{2374E8FA-94CF-4883-A044-D310D1CDCFEE}"/>
              </a:ext>
            </a:extLst>
          </p:cNvPr>
          <p:cNvPicPr>
            <a:picLocks noChangeAspect="1"/>
          </p:cNvPicPr>
          <p:nvPr userDrawn="1"/>
        </p:nvPicPr>
        <p:blipFill rotWithShape="1">
          <a:blip r:embed="rId4"/>
          <a:srcRect l="3901" t="45142" r="62601" b="9046"/>
          <a:stretch/>
        </p:blipFill>
        <p:spPr>
          <a:xfrm>
            <a:off x="6726550" y="1898939"/>
            <a:ext cx="341204" cy="321707"/>
          </a:xfrm>
          <a:prstGeom prst="rect">
            <a:avLst/>
          </a:prstGeom>
        </p:spPr>
      </p:pic>
      <p:pic>
        <p:nvPicPr>
          <p:cNvPr id="30" name="Picture 16">
            <a:extLst>
              <a:ext uri="{FF2B5EF4-FFF2-40B4-BE49-F238E27FC236}">
                <a16:creationId xmlns:a16="http://schemas.microsoft.com/office/drawing/2014/main" id="{9E52F24C-E99A-4243-8E4C-D313CF8B4507}"/>
              </a:ext>
            </a:extLst>
          </p:cNvPr>
          <p:cNvPicPr>
            <a:picLocks noChangeAspect="1"/>
          </p:cNvPicPr>
          <p:nvPr userDrawn="1"/>
        </p:nvPicPr>
        <p:blipFill>
          <a:blip r:embed="rId5"/>
          <a:stretch>
            <a:fillRect/>
          </a:stretch>
        </p:blipFill>
        <p:spPr>
          <a:xfrm>
            <a:off x="2932727" y="4126669"/>
            <a:ext cx="328881" cy="505501"/>
          </a:xfrm>
          <a:prstGeom prst="rect">
            <a:avLst/>
          </a:prstGeom>
        </p:spPr>
      </p:pic>
      <p:pic>
        <p:nvPicPr>
          <p:cNvPr id="31" name="Picture 20">
            <a:extLst>
              <a:ext uri="{FF2B5EF4-FFF2-40B4-BE49-F238E27FC236}">
                <a16:creationId xmlns:a16="http://schemas.microsoft.com/office/drawing/2014/main" id="{252B0F97-FE92-4EF0-9B59-16E403E49EE0}"/>
              </a:ext>
            </a:extLst>
          </p:cNvPr>
          <p:cNvPicPr>
            <a:picLocks noChangeAspect="1"/>
          </p:cNvPicPr>
          <p:nvPr userDrawn="1"/>
        </p:nvPicPr>
        <p:blipFill>
          <a:blip r:embed="rId6"/>
          <a:stretch>
            <a:fillRect/>
          </a:stretch>
        </p:blipFill>
        <p:spPr>
          <a:xfrm>
            <a:off x="2935425" y="3393514"/>
            <a:ext cx="538465" cy="172841"/>
          </a:xfrm>
          <a:prstGeom prst="rect">
            <a:avLst/>
          </a:prstGeom>
        </p:spPr>
      </p:pic>
      <p:pic>
        <p:nvPicPr>
          <p:cNvPr id="32" name="Picture 19">
            <a:extLst>
              <a:ext uri="{FF2B5EF4-FFF2-40B4-BE49-F238E27FC236}">
                <a16:creationId xmlns:a16="http://schemas.microsoft.com/office/drawing/2014/main" id="{45DECEDA-2139-4A13-A963-EE59F19629F1}"/>
              </a:ext>
            </a:extLst>
          </p:cNvPr>
          <p:cNvPicPr>
            <a:picLocks noChangeAspect="1"/>
          </p:cNvPicPr>
          <p:nvPr userDrawn="1"/>
        </p:nvPicPr>
        <p:blipFill>
          <a:blip r:embed="rId7"/>
          <a:stretch>
            <a:fillRect/>
          </a:stretch>
        </p:blipFill>
        <p:spPr>
          <a:xfrm>
            <a:off x="6802694" y="2617419"/>
            <a:ext cx="313788" cy="543900"/>
          </a:xfrm>
          <a:prstGeom prst="rect">
            <a:avLst/>
          </a:prstGeom>
        </p:spPr>
      </p:pic>
      <p:pic>
        <p:nvPicPr>
          <p:cNvPr id="33" name="Picture 12">
            <a:extLst>
              <a:ext uri="{FF2B5EF4-FFF2-40B4-BE49-F238E27FC236}">
                <a16:creationId xmlns:a16="http://schemas.microsoft.com/office/drawing/2014/main" id="{30394A94-0FA8-49E1-9144-DFE411574703}"/>
              </a:ext>
            </a:extLst>
          </p:cNvPr>
          <p:cNvPicPr>
            <a:picLocks noChangeAspect="1"/>
          </p:cNvPicPr>
          <p:nvPr userDrawn="1"/>
        </p:nvPicPr>
        <p:blipFill>
          <a:blip r:embed="rId8"/>
          <a:stretch>
            <a:fillRect/>
          </a:stretch>
        </p:blipFill>
        <p:spPr>
          <a:xfrm>
            <a:off x="10717337" y="2144296"/>
            <a:ext cx="378293" cy="543366"/>
          </a:xfrm>
          <a:prstGeom prst="rect">
            <a:avLst/>
          </a:prstGeom>
        </p:spPr>
      </p:pic>
      <p:pic>
        <p:nvPicPr>
          <p:cNvPr id="34" name="Picture 33">
            <a:extLst>
              <a:ext uri="{FF2B5EF4-FFF2-40B4-BE49-F238E27FC236}">
                <a16:creationId xmlns:a16="http://schemas.microsoft.com/office/drawing/2014/main" id="{EF85AE29-D81B-4B6A-BBD4-AF4A65057EEF}"/>
              </a:ext>
            </a:extLst>
          </p:cNvPr>
          <p:cNvPicPr>
            <a:picLocks noChangeAspect="1"/>
          </p:cNvPicPr>
          <p:nvPr userDrawn="1"/>
        </p:nvPicPr>
        <p:blipFill>
          <a:blip r:embed="rId9"/>
          <a:stretch>
            <a:fillRect/>
          </a:stretch>
        </p:blipFill>
        <p:spPr>
          <a:xfrm>
            <a:off x="2932727" y="2682224"/>
            <a:ext cx="457143" cy="257143"/>
          </a:xfrm>
          <a:prstGeom prst="rect">
            <a:avLst/>
          </a:prstGeom>
        </p:spPr>
      </p:pic>
    </p:spTree>
    <p:extLst>
      <p:ext uri="{BB962C8B-B14F-4D97-AF65-F5344CB8AC3E}">
        <p14:creationId xmlns:p14="http://schemas.microsoft.com/office/powerpoint/2010/main" val="2217397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a:t>
            </a:r>
            <a:r>
              <a:rPr lang="en-US" sz="2000" b="0" noProof="0">
                <a:solidFill>
                  <a:schemeClr val="bg1"/>
                </a:solidFill>
              </a:rPr>
              <a:t>might contain potentially commercially sensitive information.</a:t>
            </a:r>
            <a:br>
              <a:rPr lang="en-GB" sz="1800" b="0" noProof="0">
                <a:solidFill>
                  <a:schemeClr val="bg1"/>
                </a:solidFill>
              </a:rPr>
            </a:br>
            <a:endParaRPr lang="en-GB" sz="1800" b="0" noProof="0">
              <a:solidFill>
                <a:schemeClr val="bg1"/>
              </a:solidFill>
            </a:endParaRPr>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r>
              <a:rPr lang="da-DK"/>
              <a:t>SSE/21994/SLI/0105 Netværksmøde den 23.11.2022_Alle_Sygesikring</a:t>
            </a:r>
            <a:endParaRPr lang="en-GB"/>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653146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48A1A2A-4CB0-882E-FB5C-001E7450B21D}"/>
              </a:ext>
            </a:extLst>
          </p:cNvPr>
          <p:cNvGraphicFramePr>
            <a:graphicFrameLocks noChangeAspect="1"/>
          </p:cNvGraphicFramePr>
          <p:nvPr userDrawn="1">
            <p:custDataLst>
              <p:tags r:id="rId20"/>
            </p:custDataLst>
            <p:extLst>
              <p:ext uri="{D42A27DB-BD31-4B8C-83A1-F6EECF244321}">
                <p14:modId xmlns:p14="http://schemas.microsoft.com/office/powerpoint/2010/main" val="3363292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512" imgH="511" progId="TCLayout.ActiveDocument.1">
                  <p:embed/>
                </p:oleObj>
              </mc:Choice>
              <mc:Fallback>
                <p:oleObj name="think-cell Slide" r:id="rId21" imgW="512" imgH="511" progId="TCLayout.ActiveDocument.1">
                  <p:embed/>
                  <p:pic>
                    <p:nvPicPr>
                      <p:cNvPr id="3" name="Object 2" hidden="1">
                        <a:extLst>
                          <a:ext uri="{FF2B5EF4-FFF2-40B4-BE49-F238E27FC236}">
                            <a16:creationId xmlns:a16="http://schemas.microsoft.com/office/drawing/2014/main" id="{E48A1A2A-4CB0-882E-FB5C-001E7450B21D}"/>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315142" y="6354425"/>
            <a:ext cx="335521" cy="180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2" name="Text Placeholder 2">
            <a:extLst>
              <a:ext uri="{FF2B5EF4-FFF2-40B4-BE49-F238E27FC236}">
                <a16:creationId xmlns:a16="http://schemas.microsoft.com/office/drawing/2014/main" id="{A441B6ED-23A7-41A0-B313-0001FD649942}"/>
              </a:ext>
            </a:extLst>
          </p:cNvPr>
          <p:cNvSpPr>
            <a:spLocks noGrp="1"/>
          </p:cNvSpPr>
          <p:nvPr>
            <p:ph type="body" idx="1"/>
          </p:nvPr>
        </p:nvSpPr>
        <p:spPr>
          <a:xfrm>
            <a:off x="539751" y="1800000"/>
            <a:ext cx="11110912" cy="4352400"/>
          </a:xfrm>
          <a:prstGeom prst="rect">
            <a:avLst/>
          </a:prstGeom>
        </p:spPr>
        <p:txBody>
          <a:bodyPr vert="horz" lIns="0" tIns="0" rIns="0" bIns="0" rtlCol="0">
            <a:noAutofit/>
          </a:bodyPr>
          <a:lstStyle/>
          <a:p>
            <a:pPr lvl="0"/>
            <a:r>
              <a:rPr lang="en-GB" noProof="0"/>
              <a:t>Level 1 (Enter+TAB for next text level, SHIFT+TAB to go back in levels)</a:t>
            </a:r>
          </a:p>
          <a:p>
            <a:pPr lvl="1"/>
            <a:r>
              <a:rPr lang="en-GB" noProof="0"/>
              <a:t>Level 2</a:t>
            </a:r>
          </a:p>
          <a:p>
            <a:pPr lvl="2"/>
            <a:r>
              <a:rPr lang="en-GB" noProof="0"/>
              <a:t>Level 3</a:t>
            </a:r>
          </a:p>
          <a:p>
            <a:pPr lvl="3"/>
            <a:r>
              <a:rPr lang="en-GB" noProof="0"/>
              <a:t>Level 4</a:t>
            </a:r>
          </a:p>
          <a:p>
            <a:pPr lvl="4"/>
            <a:r>
              <a:rPr lang="en-GB" noProof="0"/>
              <a:t>Level 5</a:t>
            </a:r>
          </a:p>
        </p:txBody>
      </p:sp>
      <p:sp>
        <p:nvSpPr>
          <p:cNvPr id="13" name="Title Placeholder 6">
            <a:extLst>
              <a:ext uri="{FF2B5EF4-FFF2-40B4-BE49-F238E27FC236}">
                <a16:creationId xmlns:a16="http://schemas.microsoft.com/office/drawing/2014/main" id="{46E34A81-C497-407E-85B9-E8F3AF144F7B}"/>
              </a:ext>
            </a:extLst>
          </p:cNvPr>
          <p:cNvSpPr>
            <a:spLocks noGrp="1"/>
          </p:cNvSpPr>
          <p:nvPr>
            <p:ph type="title"/>
          </p:nvPr>
        </p:nvSpPr>
        <p:spPr>
          <a:xfrm>
            <a:off x="539751" y="539750"/>
            <a:ext cx="11110912" cy="673450"/>
          </a:xfrm>
          <a:prstGeom prst="rect">
            <a:avLst/>
          </a:prstGeom>
        </p:spPr>
        <p:txBody>
          <a:bodyPr vert="horz" lIns="0" tIns="0" rIns="0" bIns="0" rtlCol="0" anchor="t" anchorCtr="0">
            <a:noAutofit/>
          </a:bodyPr>
          <a:lstStyle/>
          <a:p>
            <a:r>
              <a:rPr lang="en-GB"/>
              <a:t>Click to add title</a:t>
            </a:r>
          </a:p>
        </p:txBody>
      </p:sp>
      <p:pic>
        <p:nvPicPr>
          <p:cNvPr id="7" name="Graphic 9">
            <a:extLst>
              <a:ext uri="{FF2B5EF4-FFF2-40B4-BE49-F238E27FC236}">
                <a16:creationId xmlns:a16="http://schemas.microsoft.com/office/drawing/2014/main" id="{B11B3045-0C1F-4860-876E-DCBEF796DEAE}"/>
              </a:ext>
            </a:extLst>
          </p:cNvPr>
          <p:cNvPicPr>
            <a:picLocks noChangeAspect="1"/>
          </p:cNvPicPr>
          <p:nvPr userDrawn="1"/>
        </p:nvPicPr>
        <p:blipFill>
          <a:blip r:embed="rId2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72" r:id="rId2"/>
    <p:sldLayoutId id="2147483783" r:id="rId3"/>
    <p:sldLayoutId id="2147483774" r:id="rId4"/>
    <p:sldLayoutId id="2147483775" r:id="rId5"/>
    <p:sldLayoutId id="2147483776" r:id="rId6"/>
    <p:sldLayoutId id="2147483779" r:id="rId7"/>
    <p:sldLayoutId id="2147483777" r:id="rId8"/>
    <p:sldLayoutId id="2147483730" r:id="rId9"/>
    <p:sldLayoutId id="2147483784" r:id="rId10"/>
    <p:sldLayoutId id="2147483778" r:id="rId11"/>
    <p:sldLayoutId id="2147483780" r:id="rId12"/>
    <p:sldLayoutId id="2147483743" r:id="rId13"/>
    <p:sldLayoutId id="2147483744" r:id="rId14"/>
    <p:sldLayoutId id="2147483782" r:id="rId15"/>
    <p:sldLayoutId id="2147483773" r:id="rId16"/>
    <p:sldLayoutId id="2147483760" r:id="rId17"/>
    <p:sldLayoutId id="2147483751" r:id="rId18"/>
  </p:sldLayoutIdLst>
  <p:hf hdr="0" dt="0"/>
  <p:txStyles>
    <p:titleStyle>
      <a:lvl1pPr algn="l" defTabSz="914400" rtl="0" eaLnBrk="1" latinLnBrk="0" hangingPunct="1">
        <a:lnSpc>
          <a:spcPct val="83000"/>
        </a:lnSpc>
        <a:spcBef>
          <a:spcPct val="0"/>
        </a:spcBef>
        <a:buNone/>
        <a:defRPr sz="32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39" userDrawn="1">
          <p15:clr>
            <a:srgbClr val="F26B43"/>
          </p15:clr>
        </p15:guide>
        <p15:guide id="2" orient="horz" pos="3979" userDrawn="1">
          <p15:clr>
            <a:srgbClr val="F26B43"/>
          </p15:clr>
        </p15:guide>
        <p15:guide id="4" pos="340" userDrawn="1">
          <p15:clr>
            <a:srgbClr val="F26B43"/>
          </p15:clr>
        </p15:guide>
        <p15:guide id="6" orient="horz" pos="3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4.emf"/><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4.em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emf"/><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ciceroconnect.zendesk.com/hc/da"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ciceroconnect.zendesk.com/hc/da/sections/10912909802269-Generelt"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8.sv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1.svg"/><Relationship Id="rId4" Type="http://schemas.openxmlformats.org/officeDocument/2006/relationships/hyperlink" Target="https://ciceroconnect.zendesk.com/hc/da/articles/15203470954524-Tastaturgenvej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4.emf"/><Relationship Id="rId7" Type="http://schemas.openxmlformats.org/officeDocument/2006/relationships/image" Target="../media/image42.sv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hyperlink" Target="https://ciceroconnect.zendesk.com/hc/da" TargetMode="External"/><Relationship Id="rId4" Type="http://schemas.openxmlformats.org/officeDocument/2006/relationships/hyperlink" Target="https://ciceroconnect.zendesk.com/hc/da/categories/4605841697553-Release-note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DDB7AFE-BF34-EC51-5C06-9B0BE239EA53}"/>
              </a:ext>
            </a:extLst>
          </p:cNvPr>
          <p:cNvGraphicFramePr>
            <a:graphicFrameLocks noChangeAspect="1"/>
          </p:cNvGraphicFramePr>
          <p:nvPr>
            <p:custDataLst>
              <p:tags r:id="rId1"/>
            </p:custDataLst>
            <p:extLst>
              <p:ext uri="{D42A27DB-BD31-4B8C-83A1-F6EECF244321}">
                <p14:modId xmlns:p14="http://schemas.microsoft.com/office/powerpoint/2010/main" val="3618062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12" imgH="511" progId="TCLayout.ActiveDocument.1">
                  <p:embed/>
                </p:oleObj>
              </mc:Choice>
              <mc:Fallback>
                <p:oleObj name="think-cell Slide" r:id="rId4" imgW="512" imgH="511" progId="TCLayout.ActiveDocument.1">
                  <p:embed/>
                  <p:pic>
                    <p:nvPicPr>
                      <p:cNvPr id="5" name="Object 4" hidden="1">
                        <a:extLst>
                          <a:ext uri="{FF2B5EF4-FFF2-40B4-BE49-F238E27FC236}">
                            <a16:creationId xmlns:a16="http://schemas.microsoft.com/office/drawing/2014/main" id="{4DDB7AFE-BF34-EC51-5C06-9B0BE239EA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F79A8DDF-45CF-480F-A3A8-328DE47A5AE5}"/>
              </a:ext>
            </a:extLst>
          </p:cNvPr>
          <p:cNvSpPr>
            <a:spLocks noGrp="1"/>
          </p:cNvSpPr>
          <p:nvPr>
            <p:ph type="sldNum" sz="quarter" idx="12"/>
          </p:nvPr>
        </p:nvSpPr>
        <p:spPr/>
        <p:txBody>
          <a:bodyPr/>
          <a:lstStyle/>
          <a:p>
            <a:fld id="{23AA811B-2EBD-4900-905E-5BE206449611}" type="slidenum">
              <a:rPr lang="da-DK" noProof="0" smtClean="0"/>
              <a:pPr/>
              <a:t>1</a:t>
            </a:fld>
            <a:endParaRPr lang="da-DK" noProof="0" dirty="0"/>
          </a:p>
        </p:txBody>
      </p:sp>
      <p:sp>
        <p:nvSpPr>
          <p:cNvPr id="10" name="Title 9">
            <a:extLst>
              <a:ext uri="{FF2B5EF4-FFF2-40B4-BE49-F238E27FC236}">
                <a16:creationId xmlns:a16="http://schemas.microsoft.com/office/drawing/2014/main" id="{6D382744-B5FC-48F2-9956-ADFAE4498C49}"/>
              </a:ext>
            </a:extLst>
          </p:cNvPr>
          <p:cNvSpPr>
            <a:spLocks noGrp="1"/>
          </p:cNvSpPr>
          <p:nvPr>
            <p:ph type="ctrTitle"/>
          </p:nvPr>
        </p:nvSpPr>
        <p:spPr>
          <a:xfrm>
            <a:off x="539749" y="539750"/>
            <a:ext cx="8926468" cy="2891049"/>
          </a:xfrm>
        </p:spPr>
        <p:txBody>
          <a:bodyPr vert="horz"/>
          <a:lstStyle/>
          <a:p>
            <a:r>
              <a:rPr lang="da-DK" noProof="0" dirty="0">
                <a:latin typeface="Roboto Light"/>
                <a:ea typeface="Roboto Light"/>
                <a:cs typeface="Roboto Light"/>
              </a:rPr>
              <a:t>Fælles Bibliotekssystem (FBS 2.0)</a:t>
            </a:r>
            <a:br>
              <a:rPr lang="da-DK" noProof="0" dirty="0">
                <a:latin typeface="Roboto Light"/>
                <a:ea typeface="Roboto Light"/>
                <a:cs typeface="Roboto Light"/>
              </a:rPr>
            </a:br>
            <a:r>
              <a:rPr lang="da-DK" noProof="0" dirty="0">
                <a:latin typeface="Roboto Light"/>
                <a:ea typeface="Roboto Light"/>
                <a:cs typeface="Roboto Light"/>
              </a:rPr>
              <a:t>As-is/To-</a:t>
            </a:r>
            <a:r>
              <a:rPr lang="da-DK" noProof="0" dirty="0" err="1">
                <a:latin typeface="Roboto Light"/>
                <a:ea typeface="Roboto Light"/>
                <a:cs typeface="Roboto Light"/>
              </a:rPr>
              <a:t>be</a:t>
            </a:r>
            <a:r>
              <a:rPr lang="da-DK" dirty="0">
                <a:latin typeface="Roboto Light"/>
                <a:ea typeface="Roboto Light"/>
                <a:cs typeface="Roboto Light"/>
              </a:rPr>
              <a:t>-</a:t>
            </a:r>
            <a:r>
              <a:rPr lang="da-DK" noProof="0" dirty="0">
                <a:latin typeface="Roboto Light"/>
                <a:ea typeface="Roboto Light"/>
                <a:cs typeface="Roboto Light"/>
              </a:rPr>
              <a:t>vejledning</a:t>
            </a:r>
            <a:br>
              <a:rPr lang="da-DK" noProof="0" dirty="0"/>
            </a:br>
            <a:r>
              <a:rPr lang="da-DK" noProof="0" dirty="0">
                <a:latin typeface="Roboto Light"/>
                <a:ea typeface="Roboto Light"/>
                <a:cs typeface="Roboto Light"/>
              </a:rPr>
              <a:t>Nuværende og fremtidige arbejdsgange</a:t>
            </a:r>
            <a:br>
              <a:rPr lang="da-DK" noProof="0" dirty="0">
                <a:latin typeface="Roboto Light"/>
                <a:ea typeface="Roboto Light"/>
                <a:cs typeface="Roboto Light"/>
              </a:rPr>
            </a:br>
            <a:r>
              <a:rPr lang="da-DK" sz="2000" noProof="0" dirty="0">
                <a:latin typeface="Roboto Light"/>
                <a:ea typeface="Roboto Light"/>
                <a:cs typeface="Roboto Light"/>
              </a:rPr>
              <a:t>Version 2.0</a:t>
            </a:r>
          </a:p>
        </p:txBody>
      </p:sp>
      <p:pic>
        <p:nvPicPr>
          <p:cNvPr id="3" name="Picture 2" descr="C:\Users\kg\Desktop\KOMBIT\_Version 0.1\KOMBIT_payoff_cmyk.emf">
            <a:extLst>
              <a:ext uri="{FF2B5EF4-FFF2-40B4-BE49-F238E27FC236}">
                <a16:creationId xmlns:a16="http://schemas.microsoft.com/office/drawing/2014/main" id="{9EA18DF6-2529-3F03-4B9E-C7A21E3D4F2D}"/>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3">
            <a:extLst>
              <a:ext uri="{FF2B5EF4-FFF2-40B4-BE49-F238E27FC236}">
                <a16:creationId xmlns:a16="http://schemas.microsoft.com/office/drawing/2014/main" id="{6BB4E828-87DD-4FC3-9EF1-9C80AF590CC0}"/>
              </a:ext>
            </a:extLst>
          </p:cNvPr>
          <p:cNvSpPr txBox="1">
            <a:spLocks/>
          </p:cNvSpPr>
          <p:nvPr/>
        </p:nvSpPr>
        <p:spPr>
          <a:xfrm>
            <a:off x="406890" y="6534425"/>
            <a:ext cx="5554800" cy="180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800" noProof="0" dirty="0">
                <a:solidFill>
                  <a:schemeClr val="tx2"/>
                </a:solidFill>
              </a:rPr>
              <a:t> SSE/16861/GDL/0003 </a:t>
            </a:r>
          </a:p>
        </p:txBody>
      </p:sp>
    </p:spTree>
    <p:extLst>
      <p:ext uri="{BB962C8B-B14F-4D97-AF65-F5344CB8AC3E}">
        <p14:creationId xmlns:p14="http://schemas.microsoft.com/office/powerpoint/2010/main" val="285166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8415B1-3A9B-8B61-44D3-2DE19958923D}"/>
              </a:ext>
            </a:extLst>
          </p:cNvPr>
          <p:cNvSpPr>
            <a:spLocks noGrp="1"/>
          </p:cNvSpPr>
          <p:nvPr>
            <p:ph type="sldNum" sz="quarter" idx="16"/>
          </p:nvPr>
        </p:nvSpPr>
        <p:spPr/>
        <p:txBody>
          <a:bodyPr/>
          <a:lstStyle/>
          <a:p>
            <a:fld id="{23AA811B-2EBD-4900-905E-5BE206449611}" type="slidenum">
              <a:rPr lang="da-DK" noProof="0" smtClean="0"/>
              <a:pPr/>
              <a:t>2</a:t>
            </a:fld>
            <a:endParaRPr lang="da-DK" noProof="0" dirty="0"/>
          </a:p>
        </p:txBody>
      </p:sp>
      <p:pic>
        <p:nvPicPr>
          <p:cNvPr id="6" name="Picture 5" descr="C:\Users\kg\Desktop\KOMBIT\_Version 0.1\KOMBIT_payoff_cmyk.emf">
            <a:extLst>
              <a:ext uri="{FF2B5EF4-FFF2-40B4-BE49-F238E27FC236}">
                <a16:creationId xmlns:a16="http://schemas.microsoft.com/office/drawing/2014/main" id="{1C8BC2FD-0D6B-C762-9249-9CA69DBAEE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a:extLst>
              <a:ext uri="{FF2B5EF4-FFF2-40B4-BE49-F238E27FC236}">
                <a16:creationId xmlns:a16="http://schemas.microsoft.com/office/drawing/2014/main" id="{DECE1420-3AA7-F42E-F0AE-8E385B22F5AE}"/>
              </a:ext>
            </a:extLst>
          </p:cNvPr>
          <p:cNvGraphicFramePr>
            <a:graphicFrameLocks noGrp="1"/>
          </p:cNvGraphicFramePr>
          <p:nvPr>
            <p:extLst>
              <p:ext uri="{D42A27DB-BD31-4B8C-83A1-F6EECF244321}">
                <p14:modId xmlns:p14="http://schemas.microsoft.com/office/powerpoint/2010/main" val="2293091687"/>
              </p:ext>
            </p:extLst>
          </p:nvPr>
        </p:nvGraphicFramePr>
        <p:xfrm>
          <a:off x="535458" y="1213201"/>
          <a:ext cx="8972335" cy="2849880"/>
        </p:xfrm>
        <a:graphic>
          <a:graphicData uri="http://schemas.openxmlformats.org/drawingml/2006/table">
            <a:tbl>
              <a:tblPr firstRow="1" bandRow="1">
                <a:tableStyleId>{5C22544A-7EE6-4342-B048-85BDC9FD1C3A}</a:tableStyleId>
              </a:tblPr>
              <a:tblGrid>
                <a:gridCol w="1096697">
                  <a:extLst>
                    <a:ext uri="{9D8B030D-6E8A-4147-A177-3AD203B41FA5}">
                      <a16:colId xmlns:a16="http://schemas.microsoft.com/office/drawing/2014/main" val="3859652428"/>
                    </a:ext>
                  </a:extLst>
                </a:gridCol>
                <a:gridCol w="1160206">
                  <a:extLst>
                    <a:ext uri="{9D8B030D-6E8A-4147-A177-3AD203B41FA5}">
                      <a16:colId xmlns:a16="http://schemas.microsoft.com/office/drawing/2014/main" val="3681894747"/>
                    </a:ext>
                  </a:extLst>
                </a:gridCol>
                <a:gridCol w="6715432">
                  <a:extLst>
                    <a:ext uri="{9D8B030D-6E8A-4147-A177-3AD203B41FA5}">
                      <a16:colId xmlns:a16="http://schemas.microsoft.com/office/drawing/2014/main" val="2527192129"/>
                    </a:ext>
                  </a:extLst>
                </a:gridCol>
              </a:tblGrid>
              <a:tr h="370840">
                <a:tc>
                  <a:txBody>
                    <a:bodyPr/>
                    <a:lstStyle/>
                    <a:p>
                      <a:r>
                        <a:rPr lang="da-DK" sz="1200" noProof="0" dirty="0"/>
                        <a:t>Version</a:t>
                      </a:r>
                    </a:p>
                  </a:txBody>
                  <a:tcPr/>
                </a:tc>
                <a:tc>
                  <a:txBody>
                    <a:bodyPr/>
                    <a:lstStyle/>
                    <a:p>
                      <a:r>
                        <a:rPr lang="da-DK" sz="1200" noProof="0" dirty="0"/>
                        <a:t>Dato</a:t>
                      </a:r>
                    </a:p>
                  </a:txBody>
                  <a:tcPr/>
                </a:tc>
                <a:tc>
                  <a:txBody>
                    <a:bodyPr/>
                    <a:lstStyle/>
                    <a:p>
                      <a:r>
                        <a:rPr lang="da-DK" sz="1200" noProof="0" dirty="0"/>
                        <a:t>Kommentar</a:t>
                      </a:r>
                    </a:p>
                  </a:txBody>
                  <a:tcPr/>
                </a:tc>
                <a:extLst>
                  <a:ext uri="{0D108BD9-81ED-4DB2-BD59-A6C34878D82A}">
                    <a16:rowId xmlns:a16="http://schemas.microsoft.com/office/drawing/2014/main" val="762077847"/>
                  </a:ext>
                </a:extLst>
              </a:tr>
              <a:tr h="370840">
                <a:tc>
                  <a:txBody>
                    <a:bodyPr/>
                    <a:lstStyle/>
                    <a:p>
                      <a:r>
                        <a:rPr lang="da-DK" sz="1200" noProof="0" dirty="0"/>
                        <a:t>1.0</a:t>
                      </a:r>
                    </a:p>
                  </a:txBody>
                  <a:tcPr/>
                </a:tc>
                <a:tc>
                  <a:txBody>
                    <a:bodyPr/>
                    <a:lstStyle/>
                    <a:p>
                      <a:r>
                        <a:rPr lang="da-DK" sz="1200" noProof="0" dirty="0"/>
                        <a:t>20.04.2026</a:t>
                      </a:r>
                    </a:p>
                  </a:txBody>
                  <a:tcPr/>
                </a:tc>
                <a:tc>
                  <a:txBody>
                    <a:bodyPr/>
                    <a:lstStyle/>
                    <a:p>
                      <a:r>
                        <a:rPr lang="da-DK" sz="1200" noProof="0" dirty="0"/>
                        <a:t>Første version af dokumentet</a:t>
                      </a:r>
                    </a:p>
                  </a:txBody>
                  <a:tcPr/>
                </a:tc>
                <a:extLst>
                  <a:ext uri="{0D108BD9-81ED-4DB2-BD59-A6C34878D82A}">
                    <a16:rowId xmlns:a16="http://schemas.microsoft.com/office/drawing/2014/main" val="1617139401"/>
                  </a:ext>
                </a:extLst>
              </a:tr>
              <a:tr h="370840">
                <a:tc>
                  <a:txBody>
                    <a:bodyPr/>
                    <a:lstStyle/>
                    <a:p>
                      <a:r>
                        <a:rPr lang="da-DK" sz="1200" noProof="0" dirty="0"/>
                        <a:t>2.0</a:t>
                      </a:r>
                    </a:p>
                  </a:txBody>
                  <a:tcPr/>
                </a:tc>
                <a:tc>
                  <a:txBody>
                    <a:bodyPr/>
                    <a:lstStyle/>
                    <a:p>
                      <a:r>
                        <a:rPr lang="da-DK" sz="1200" noProof="0" dirty="0"/>
                        <a:t>14.10.2026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200" dirty="0"/>
                        <a:t>Berørte slides: 11, 13, 15, 24, 25, 28, 29, 30, 36, 39:</a:t>
                      </a:r>
                    </a:p>
                    <a:p>
                      <a:pPr marL="171450" lvl="0" indent="-171450" rtl="0">
                        <a:buFont typeface="Arial" panose="020B0604020202020204" pitchFamily="34" charset="0"/>
                        <a:buChar char="•"/>
                      </a:pPr>
                      <a:r>
                        <a:rPr lang="da-DK" sz="1200" dirty="0"/>
                        <a:t>“Under udvikling”-tekster erstattet af endelige beskrivelser: print/label (Cicero Print Client), nødsystem, booking følger klasseoprykning og brugerstyring</a:t>
                      </a:r>
                    </a:p>
                    <a:p>
                      <a:pPr marL="171450" lvl="0" indent="-171450" rtl="0">
                        <a:buFont typeface="Arial" panose="020B0604020202020204" pitchFamily="34" charset="0"/>
                        <a:buChar char="•"/>
                      </a:pPr>
                      <a:r>
                        <a:rPr lang="da-DK" sz="1200" dirty="0"/>
                        <a:t>Brugerstyring: ikke-kommunale brugere oprettes via DBC; brugerstyring i Cicero Mobile uændret (kun 3. partsløsninger)</a:t>
                      </a:r>
                    </a:p>
                    <a:p>
                      <a:pPr marL="171450" lvl="0" indent="-171450" rtl="0">
                        <a:buFont typeface="Arial" panose="020B0604020202020204" pitchFamily="34" charset="0"/>
                        <a:buChar char="•"/>
                      </a:pPr>
                      <a:r>
                        <a:rPr lang="da-DK" sz="1200" dirty="0"/>
                        <a:t>Selvbetjening omdøbt til Cicero Join; X-Flow-bemærkning udvidet til “eller andre løsninger”</a:t>
                      </a:r>
                    </a:p>
                    <a:p>
                      <a:pPr marL="171450" lvl="0" indent="-171450" rtl="0">
                        <a:buFont typeface="Arial" panose="020B0604020202020204" pitchFamily="34" charset="0"/>
                        <a:buChar char="•"/>
                      </a:pPr>
                      <a:r>
                        <a:rPr lang="da-DK" sz="1200" dirty="0"/>
                        <a:t>Cicero Slide præciseret (kan tilgås selvstændigt og via Cicero Mobile)</a:t>
                      </a:r>
                    </a:p>
                    <a:p>
                      <a:pPr marL="171450" lvl="0" indent="-171450" rtl="0">
                        <a:buFont typeface="Arial" panose="020B0604020202020204" pitchFamily="34" charset="0"/>
                        <a:buChar char="•"/>
                      </a:pPr>
                      <a:r>
                        <a:rPr lang="da-DK" sz="1200" dirty="0"/>
                        <a:t>Cicero Mobile: ruteberegning tager nu højde for lukkedage</a:t>
                      </a:r>
                    </a:p>
                    <a:p>
                      <a:pPr marL="171450" lvl="0" indent="-171450" rtl="0">
                        <a:buFont typeface="Arial" panose="020B0604020202020204" pitchFamily="34" charset="0"/>
                        <a:buChar char="•"/>
                      </a:pPr>
                      <a:r>
                        <a:rPr lang="da-DK" sz="1200" dirty="0"/>
                        <a:t>Lister: To-be-tabel flyttet op (layout)</a:t>
                      </a:r>
                      <a:endParaRPr lang="da-DK" sz="1200" noProof="0" dirty="0"/>
                    </a:p>
                  </a:txBody>
                  <a:tcPr/>
                </a:tc>
                <a:extLst>
                  <a:ext uri="{0D108BD9-81ED-4DB2-BD59-A6C34878D82A}">
                    <a16:rowId xmlns:a16="http://schemas.microsoft.com/office/drawing/2014/main" val="4138099916"/>
                  </a:ext>
                </a:extLst>
              </a:tr>
              <a:tr h="370840">
                <a:tc>
                  <a:txBody>
                    <a:bodyPr/>
                    <a:lstStyle/>
                    <a:p>
                      <a:endParaRPr lang="da-DK" sz="1200" noProof="0" dirty="0"/>
                    </a:p>
                  </a:txBody>
                  <a:tcPr/>
                </a:tc>
                <a:tc>
                  <a:txBody>
                    <a:bodyPr/>
                    <a:lstStyle/>
                    <a:p>
                      <a:endParaRPr lang="da-DK" sz="1200" noProof="0" dirty="0"/>
                    </a:p>
                  </a:txBody>
                  <a:tcPr/>
                </a:tc>
                <a:tc>
                  <a:txBody>
                    <a:bodyPr/>
                    <a:lstStyle/>
                    <a:p>
                      <a:endParaRPr lang="da-DK" sz="1200" noProof="0" dirty="0"/>
                    </a:p>
                  </a:txBody>
                  <a:tcPr/>
                </a:tc>
                <a:extLst>
                  <a:ext uri="{0D108BD9-81ED-4DB2-BD59-A6C34878D82A}">
                    <a16:rowId xmlns:a16="http://schemas.microsoft.com/office/drawing/2014/main" val="3836688867"/>
                  </a:ext>
                </a:extLst>
              </a:tr>
            </a:tbl>
          </a:graphicData>
        </a:graphic>
      </p:graphicFrame>
      <p:sp>
        <p:nvSpPr>
          <p:cNvPr id="9" name="Text Placeholder 3">
            <a:extLst>
              <a:ext uri="{FF2B5EF4-FFF2-40B4-BE49-F238E27FC236}">
                <a16:creationId xmlns:a16="http://schemas.microsoft.com/office/drawing/2014/main" id="{6214896A-1F03-3A44-A462-533A138E6C80}"/>
              </a:ext>
            </a:extLst>
          </p:cNvPr>
          <p:cNvSpPr txBox="1">
            <a:spLocks/>
          </p:cNvSpPr>
          <p:nvPr/>
        </p:nvSpPr>
        <p:spPr>
          <a:xfrm>
            <a:off x="535460" y="539751"/>
            <a:ext cx="5466251" cy="67345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indent="0">
              <a:buNone/>
            </a:pPr>
            <a:r>
              <a:rPr lang="da-DK" sz="2800" noProof="0" dirty="0">
                <a:solidFill>
                  <a:schemeClr val="bg1"/>
                </a:solidFill>
              </a:rPr>
              <a:t>Versionslog</a:t>
            </a:r>
          </a:p>
        </p:txBody>
      </p:sp>
    </p:spTree>
    <p:extLst>
      <p:ext uri="{BB962C8B-B14F-4D97-AF65-F5344CB8AC3E}">
        <p14:creationId xmlns:p14="http://schemas.microsoft.com/office/powerpoint/2010/main" val="1202085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4A6B44-46C5-6EC3-3019-E375DD95D218}"/>
              </a:ext>
            </a:extLst>
          </p:cNvPr>
          <p:cNvSpPr>
            <a:spLocks noGrp="1"/>
          </p:cNvSpPr>
          <p:nvPr>
            <p:ph type="sldNum" sz="quarter" idx="16"/>
          </p:nvPr>
        </p:nvSpPr>
        <p:spPr/>
        <p:txBody>
          <a:bodyPr/>
          <a:lstStyle/>
          <a:p>
            <a:fld id="{23AA811B-2EBD-4900-905E-5BE206449611}" type="slidenum">
              <a:rPr lang="da-DK" noProof="0" smtClean="0"/>
              <a:pPr/>
              <a:t>3</a:t>
            </a:fld>
            <a:endParaRPr lang="da-DK" noProof="0" dirty="0"/>
          </a:p>
        </p:txBody>
      </p:sp>
      <p:sp>
        <p:nvSpPr>
          <p:cNvPr id="4" name="Text Placeholder 3">
            <a:extLst>
              <a:ext uri="{FF2B5EF4-FFF2-40B4-BE49-F238E27FC236}">
                <a16:creationId xmlns:a16="http://schemas.microsoft.com/office/drawing/2014/main" id="{BD3A6F7F-D637-54AA-0123-81D5163ED986}"/>
              </a:ext>
            </a:extLst>
          </p:cNvPr>
          <p:cNvSpPr>
            <a:spLocks noGrp="1"/>
          </p:cNvSpPr>
          <p:nvPr>
            <p:ph type="body" sz="quarter" idx="22"/>
          </p:nvPr>
        </p:nvSpPr>
        <p:spPr>
          <a:xfrm>
            <a:off x="396126" y="539751"/>
            <a:ext cx="5466251" cy="673450"/>
          </a:xfrm>
        </p:spPr>
        <p:txBody>
          <a:bodyPr/>
          <a:lstStyle/>
          <a:p>
            <a:r>
              <a:rPr lang="da-DK" noProof="0" dirty="0"/>
              <a:t>Indholdsfortegnelse</a:t>
            </a:r>
          </a:p>
        </p:txBody>
      </p:sp>
      <p:sp>
        <p:nvSpPr>
          <p:cNvPr id="5" name="Text Placeholder 4">
            <a:extLst>
              <a:ext uri="{FF2B5EF4-FFF2-40B4-BE49-F238E27FC236}">
                <a16:creationId xmlns:a16="http://schemas.microsoft.com/office/drawing/2014/main" id="{AFA3055A-D583-E75D-FD2E-FC4A3E49D898}"/>
              </a:ext>
            </a:extLst>
          </p:cNvPr>
          <p:cNvSpPr>
            <a:spLocks noGrp="1"/>
          </p:cNvSpPr>
          <p:nvPr>
            <p:ph type="body" sz="quarter" idx="24"/>
          </p:nvPr>
        </p:nvSpPr>
        <p:spPr>
          <a:xfrm>
            <a:off x="402003" y="1193775"/>
            <a:ext cx="5460374" cy="288000"/>
          </a:xfrm>
        </p:spPr>
        <p:txBody>
          <a:bodyPr/>
          <a:lstStyle/>
          <a:p>
            <a:r>
              <a:rPr lang="da-DK" noProof="0" dirty="0">
                <a:ea typeface="Roboto Light"/>
                <a:cs typeface="Roboto Light"/>
              </a:rPr>
              <a:t>As-is/To-</a:t>
            </a:r>
            <a:r>
              <a:rPr lang="da-DK" noProof="0" dirty="0" err="1">
                <a:ea typeface="Roboto Light"/>
                <a:cs typeface="Roboto Light"/>
              </a:rPr>
              <a:t>be</a:t>
            </a:r>
            <a:r>
              <a:rPr lang="da-DK" noProof="0" dirty="0">
                <a:ea typeface="Roboto Light"/>
                <a:cs typeface="Roboto Light"/>
              </a:rPr>
              <a:t>-vejledning</a:t>
            </a:r>
            <a:r>
              <a:rPr lang="da-DK" noProof="0" dirty="0"/>
              <a:t> </a:t>
            </a:r>
          </a:p>
        </p:txBody>
      </p:sp>
      <p:sp>
        <p:nvSpPr>
          <p:cNvPr id="6" name="Text Placeholder 5">
            <a:extLst>
              <a:ext uri="{FF2B5EF4-FFF2-40B4-BE49-F238E27FC236}">
                <a16:creationId xmlns:a16="http://schemas.microsoft.com/office/drawing/2014/main" id="{48CE593C-4C2E-53AD-216B-CED196C009BD}"/>
              </a:ext>
            </a:extLst>
          </p:cNvPr>
          <p:cNvSpPr>
            <a:spLocks noGrp="1"/>
          </p:cNvSpPr>
          <p:nvPr>
            <p:ph type="body" sz="quarter" idx="25"/>
          </p:nvPr>
        </p:nvSpPr>
        <p:spPr>
          <a:xfrm>
            <a:off x="402002" y="2038350"/>
            <a:ext cx="5700897" cy="4135438"/>
          </a:xfrm>
        </p:spPr>
        <p:txBody>
          <a:bodyPr/>
          <a:lstStyle/>
          <a:p>
            <a:r>
              <a:rPr lang="da-DK" sz="1600" noProof="0" dirty="0"/>
              <a:t>Definition (slide 4)</a:t>
            </a:r>
          </a:p>
          <a:p>
            <a:r>
              <a:rPr lang="da-DK" sz="1600" noProof="0" dirty="0"/>
              <a:t>Formål (slide 5)</a:t>
            </a:r>
          </a:p>
          <a:p>
            <a:r>
              <a:rPr lang="da-DK" sz="1600" noProof="0" dirty="0"/>
              <a:t>Yderligere information i Cicero Connect (slide 6)</a:t>
            </a:r>
          </a:p>
          <a:p>
            <a:r>
              <a:rPr lang="da-DK" sz="1600" noProof="0" dirty="0"/>
              <a:t>Opbygning af As-is/To-be materialet (slide 7)</a:t>
            </a:r>
          </a:p>
          <a:p>
            <a:r>
              <a:rPr lang="da-DK" sz="1600" noProof="0" dirty="0"/>
              <a:t>Nye begreber (slide 8) </a:t>
            </a:r>
          </a:p>
          <a:p>
            <a:r>
              <a:rPr lang="da-DK" sz="1600" noProof="0" dirty="0"/>
              <a:t>Overblik over As-is/To-be (slide 9)</a:t>
            </a:r>
          </a:p>
          <a:p>
            <a:pPr lvl="2"/>
            <a:r>
              <a:rPr lang="da-DK" noProof="0" dirty="0"/>
              <a:t>Generelle ændringer (Slide 11)</a:t>
            </a:r>
          </a:p>
          <a:p>
            <a:pPr lvl="2"/>
            <a:r>
              <a:rPr lang="da-DK" noProof="0" dirty="0"/>
              <a:t>Folkebibliotek (slide 23)</a:t>
            </a:r>
          </a:p>
          <a:p>
            <a:pPr lvl="2"/>
            <a:r>
              <a:rPr lang="da-DK" noProof="0" dirty="0"/>
              <a:t>Skolebibliotek (slide 27)</a:t>
            </a:r>
          </a:p>
          <a:p>
            <a:pPr lvl="2"/>
            <a:r>
              <a:rPr lang="da-DK" noProof="0" dirty="0"/>
              <a:t>Systemadministrator (slide 33)</a:t>
            </a:r>
          </a:p>
          <a:p>
            <a:r>
              <a:rPr lang="da-DK" sz="1600" noProof="0" dirty="0"/>
              <a:t>Oversigt over væsentlige nye funktioner i FBS 2.0 (slide 37)</a:t>
            </a:r>
          </a:p>
        </p:txBody>
      </p:sp>
      <p:pic>
        <p:nvPicPr>
          <p:cNvPr id="8" name="Content Placeholder 4" descr="Global communication and collaboration intricately involving electronic ropes and keys through social networking of smart phones equipped with AI.">
            <a:extLst>
              <a:ext uri="{FF2B5EF4-FFF2-40B4-BE49-F238E27FC236}">
                <a16:creationId xmlns:a16="http://schemas.microsoft.com/office/drawing/2014/main" id="{E299B17C-525B-C2AB-F862-EAE59BC87522}"/>
              </a:ext>
            </a:extLst>
          </p:cNvPr>
          <p:cNvPicPr>
            <a:picLocks noGrp="1" noChangeAspect="1"/>
          </p:cNvPicPr>
          <p:nvPr>
            <p:ph type="pic" sz="quarter" idx="13"/>
          </p:nvPr>
        </p:nvPicPr>
        <p:blipFill>
          <a:blip r:embed="rId3"/>
          <a:srcRect l="20815" r="20815"/>
          <a:stretch/>
        </p:blipFill>
        <p:spPr>
          <a:xfrm>
            <a:off x="6184900" y="0"/>
            <a:ext cx="6008688" cy="6861175"/>
          </a:xfrm>
          <a:prstGeom prst="rect">
            <a:avLst/>
          </a:prstGeom>
        </p:spPr>
      </p:pic>
      <p:pic>
        <p:nvPicPr>
          <p:cNvPr id="7" name="Picture 6" descr="C:\Users\kg\Desktop\KOMBIT\_Version 0.1\KOMBIT_payoff_cmyk.emf">
            <a:extLst>
              <a:ext uri="{FF2B5EF4-FFF2-40B4-BE49-F238E27FC236}">
                <a16:creationId xmlns:a16="http://schemas.microsoft.com/office/drawing/2014/main" id="{42861D91-ACE6-DA84-F290-DFE94902AF2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277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202312-61F6-F2B0-0F10-59DF9F6077A1}"/>
              </a:ext>
            </a:extLst>
          </p:cNvPr>
          <p:cNvSpPr>
            <a:spLocks noGrp="1"/>
          </p:cNvSpPr>
          <p:nvPr>
            <p:ph type="sldNum" sz="quarter" idx="16"/>
          </p:nvPr>
        </p:nvSpPr>
        <p:spPr/>
        <p:txBody>
          <a:bodyPr/>
          <a:lstStyle/>
          <a:p>
            <a:fld id="{23AA811B-2EBD-4900-905E-5BE206449611}" type="slidenum">
              <a:rPr lang="da-DK" noProof="0" smtClean="0"/>
              <a:pPr/>
              <a:t>4</a:t>
            </a:fld>
            <a:endParaRPr lang="da-DK" noProof="0" dirty="0"/>
          </a:p>
        </p:txBody>
      </p:sp>
      <p:pic>
        <p:nvPicPr>
          <p:cNvPr id="8" name="Picture Placeholder 7" descr="White puzzle with one red piece">
            <a:extLst>
              <a:ext uri="{FF2B5EF4-FFF2-40B4-BE49-F238E27FC236}">
                <a16:creationId xmlns:a16="http://schemas.microsoft.com/office/drawing/2014/main" id="{DFB201F9-17C5-FD1F-1D0A-93ED4D1EABE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369" r="25369"/>
          <a:stretch>
            <a:fillRect/>
          </a:stretch>
        </p:blipFill>
        <p:spPr/>
      </p:pic>
      <p:sp>
        <p:nvSpPr>
          <p:cNvPr id="4" name="Text Placeholder 3">
            <a:extLst>
              <a:ext uri="{FF2B5EF4-FFF2-40B4-BE49-F238E27FC236}">
                <a16:creationId xmlns:a16="http://schemas.microsoft.com/office/drawing/2014/main" id="{C3B64580-24B7-377E-3946-4488D990C001}"/>
              </a:ext>
            </a:extLst>
          </p:cNvPr>
          <p:cNvSpPr>
            <a:spLocks noGrp="1"/>
          </p:cNvSpPr>
          <p:nvPr>
            <p:ph type="body" sz="quarter" idx="22"/>
          </p:nvPr>
        </p:nvSpPr>
        <p:spPr/>
        <p:txBody>
          <a:bodyPr/>
          <a:lstStyle/>
          <a:p>
            <a:r>
              <a:rPr lang="da-DK" noProof="0" dirty="0"/>
              <a:t>Definition</a:t>
            </a:r>
          </a:p>
        </p:txBody>
      </p:sp>
      <p:sp>
        <p:nvSpPr>
          <p:cNvPr id="5" name="Text Placeholder 4">
            <a:extLst>
              <a:ext uri="{FF2B5EF4-FFF2-40B4-BE49-F238E27FC236}">
                <a16:creationId xmlns:a16="http://schemas.microsoft.com/office/drawing/2014/main" id="{7D36DBC6-EB84-B3D1-59E0-2DC874571B0D}"/>
              </a:ext>
            </a:extLst>
          </p:cNvPr>
          <p:cNvSpPr>
            <a:spLocks noGrp="1"/>
          </p:cNvSpPr>
          <p:nvPr>
            <p:ph type="body" sz="quarter" idx="24"/>
          </p:nvPr>
        </p:nvSpPr>
        <p:spPr/>
        <p:txBody>
          <a:bodyPr/>
          <a:lstStyle/>
          <a:p>
            <a:r>
              <a:rPr lang="da-DK" noProof="0" dirty="0">
                <a:ea typeface="Roboto Light"/>
                <a:cs typeface="Roboto Light"/>
              </a:rPr>
              <a:t>As-is/To-be-vejledning</a:t>
            </a:r>
            <a:endParaRPr lang="da-DK" noProof="0" dirty="0"/>
          </a:p>
        </p:txBody>
      </p:sp>
      <p:sp>
        <p:nvSpPr>
          <p:cNvPr id="6" name="Text Placeholder 5">
            <a:extLst>
              <a:ext uri="{FF2B5EF4-FFF2-40B4-BE49-F238E27FC236}">
                <a16:creationId xmlns:a16="http://schemas.microsoft.com/office/drawing/2014/main" id="{B0A4F96A-3DDF-7EE2-6805-CCF29F336C75}"/>
              </a:ext>
            </a:extLst>
          </p:cNvPr>
          <p:cNvSpPr>
            <a:spLocks noGrp="1"/>
          </p:cNvSpPr>
          <p:nvPr>
            <p:ph type="body" sz="quarter" idx="25"/>
          </p:nvPr>
        </p:nvSpPr>
        <p:spPr/>
        <p:txBody>
          <a:bodyPr/>
          <a:lstStyle/>
          <a:p>
            <a:pPr marL="0" indent="0">
              <a:buNone/>
            </a:pPr>
            <a:r>
              <a:rPr lang="da-DK" b="1" noProof="0" dirty="0"/>
              <a:t>Forståelse af ‘As-is’ </a:t>
            </a:r>
          </a:p>
          <a:p>
            <a:pPr marL="0" indent="0">
              <a:buNone/>
            </a:pPr>
            <a:r>
              <a:rPr lang="da-DK" noProof="0" dirty="0"/>
              <a:t>»Som det er« beskriver den nuværende tilstand i FBS, herunder arbejdsgange, processer og funktioner.</a:t>
            </a:r>
          </a:p>
          <a:p>
            <a:pPr marL="0" indent="0">
              <a:buNone/>
            </a:pPr>
            <a:endParaRPr lang="da-DK" noProof="0" dirty="0"/>
          </a:p>
          <a:p>
            <a:pPr marL="0" indent="0">
              <a:buNone/>
            </a:pPr>
            <a:r>
              <a:rPr lang="da-DK" b="1" noProof="0" dirty="0"/>
              <a:t>Forståelse af ‘To-be’</a:t>
            </a:r>
          </a:p>
          <a:p>
            <a:pPr marL="0" indent="0">
              <a:buNone/>
            </a:pPr>
            <a:r>
              <a:rPr lang="da-DK" noProof="0" dirty="0"/>
              <a:t>»Som det bliver« beskriver den fremtidige tilstand i FBS 2.0 og de forandringer, der er i en proces, arbejdsgang eller funktion.</a:t>
            </a:r>
          </a:p>
        </p:txBody>
      </p:sp>
      <p:pic>
        <p:nvPicPr>
          <p:cNvPr id="3" name="Picture 2" descr="C:\Users\kg\Desktop\KOMBIT\_Version 0.1\KOMBIT_payoff_cmyk.emf">
            <a:extLst>
              <a:ext uri="{FF2B5EF4-FFF2-40B4-BE49-F238E27FC236}">
                <a16:creationId xmlns:a16="http://schemas.microsoft.com/office/drawing/2014/main" id="{D9A9C858-FEEC-BADD-9BC0-C057E687BEB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218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12AA51-4299-DA12-CA0A-E525BE56A9B6}"/>
              </a:ext>
            </a:extLst>
          </p:cNvPr>
          <p:cNvSpPr>
            <a:spLocks noGrp="1"/>
          </p:cNvSpPr>
          <p:nvPr>
            <p:ph type="sldNum" sz="quarter" idx="16"/>
          </p:nvPr>
        </p:nvSpPr>
        <p:spPr>
          <a:xfrm>
            <a:off x="11315142" y="6354425"/>
            <a:ext cx="335521" cy="180000"/>
          </a:xfrm>
        </p:spPr>
        <p:txBody>
          <a:bodyPr anchor="b">
            <a:normAutofit/>
          </a:bodyPr>
          <a:lstStyle/>
          <a:p>
            <a:pPr>
              <a:spcAft>
                <a:spcPts val="600"/>
              </a:spcAft>
            </a:pPr>
            <a:fld id="{23AA811B-2EBD-4900-905E-5BE206449611}" type="slidenum">
              <a:rPr lang="da-DK" noProof="0" smtClean="0"/>
              <a:pPr>
                <a:spcAft>
                  <a:spcPts val="600"/>
                </a:spcAft>
              </a:pPr>
              <a:t>5</a:t>
            </a:fld>
            <a:endParaRPr lang="da-DK" noProof="0" dirty="0"/>
          </a:p>
        </p:txBody>
      </p:sp>
      <p:sp>
        <p:nvSpPr>
          <p:cNvPr id="27" name="Title 2">
            <a:extLst>
              <a:ext uri="{FF2B5EF4-FFF2-40B4-BE49-F238E27FC236}">
                <a16:creationId xmlns:a16="http://schemas.microsoft.com/office/drawing/2014/main" id="{E3521151-4352-E598-C96B-8C86E2F33657}"/>
              </a:ext>
            </a:extLst>
          </p:cNvPr>
          <p:cNvSpPr>
            <a:spLocks noGrp="1"/>
          </p:cNvSpPr>
          <p:nvPr>
            <p:ph type="title"/>
          </p:nvPr>
        </p:nvSpPr>
        <p:spPr>
          <a:xfrm>
            <a:off x="3848097" y="539750"/>
            <a:ext cx="7802565" cy="673450"/>
          </a:xfrm>
        </p:spPr>
        <p:txBody>
          <a:bodyPr/>
          <a:lstStyle/>
          <a:p>
            <a:r>
              <a:rPr lang="da-DK" noProof="0" dirty="0"/>
              <a:t>Formål med </a:t>
            </a:r>
            <a:r>
              <a:rPr lang="da-DK" noProof="0" dirty="0">
                <a:ea typeface="Roboto Light"/>
                <a:cs typeface="Roboto Light"/>
              </a:rPr>
              <a:t>As-is/To-be-vejledning</a:t>
            </a:r>
            <a:br>
              <a:rPr lang="da-DK" noProof="0" dirty="0"/>
            </a:br>
            <a:endParaRPr lang="da-DK" noProof="0" dirty="0"/>
          </a:p>
        </p:txBody>
      </p:sp>
      <p:sp>
        <p:nvSpPr>
          <p:cNvPr id="4" name="Text Placeholder 3">
            <a:extLst>
              <a:ext uri="{FF2B5EF4-FFF2-40B4-BE49-F238E27FC236}">
                <a16:creationId xmlns:a16="http://schemas.microsoft.com/office/drawing/2014/main" id="{B310E5BA-A14A-4087-0C47-9D850C0D616F}"/>
              </a:ext>
            </a:extLst>
          </p:cNvPr>
          <p:cNvSpPr>
            <a:spLocks noGrp="1"/>
          </p:cNvSpPr>
          <p:nvPr>
            <p:ph type="body" sz="quarter" idx="22"/>
          </p:nvPr>
        </p:nvSpPr>
        <p:spPr>
          <a:xfrm>
            <a:off x="535460" y="539751"/>
            <a:ext cx="2368551" cy="673450"/>
          </a:xfrm>
        </p:spPr>
        <p:txBody>
          <a:bodyPr>
            <a:normAutofit/>
          </a:bodyPr>
          <a:lstStyle/>
          <a:p>
            <a:r>
              <a:rPr lang="da-DK" noProof="0" dirty="0"/>
              <a:t>Formål</a:t>
            </a:r>
          </a:p>
        </p:txBody>
      </p:sp>
      <p:sp>
        <p:nvSpPr>
          <p:cNvPr id="5" name="Text Placeholder 4">
            <a:extLst>
              <a:ext uri="{FF2B5EF4-FFF2-40B4-BE49-F238E27FC236}">
                <a16:creationId xmlns:a16="http://schemas.microsoft.com/office/drawing/2014/main" id="{C989F871-C047-7624-FAA2-DA43AAA619F4}"/>
              </a:ext>
            </a:extLst>
          </p:cNvPr>
          <p:cNvSpPr>
            <a:spLocks noGrp="1"/>
          </p:cNvSpPr>
          <p:nvPr>
            <p:ph type="body" sz="quarter" idx="24"/>
          </p:nvPr>
        </p:nvSpPr>
        <p:spPr>
          <a:xfrm>
            <a:off x="535459" y="1008885"/>
            <a:ext cx="2368551" cy="288000"/>
          </a:xfrm>
        </p:spPr>
        <p:txBody>
          <a:bodyPr>
            <a:normAutofit/>
          </a:bodyPr>
          <a:lstStyle/>
          <a:p>
            <a:r>
              <a:rPr lang="da-DK" noProof="0" dirty="0">
                <a:ea typeface="Roboto Light"/>
                <a:cs typeface="Roboto Light"/>
              </a:rPr>
              <a:t>As-is/To-</a:t>
            </a:r>
            <a:r>
              <a:rPr lang="da-DK" noProof="0" dirty="0" err="1">
                <a:ea typeface="Roboto Light"/>
                <a:cs typeface="Roboto Light"/>
              </a:rPr>
              <a:t>be</a:t>
            </a:r>
            <a:r>
              <a:rPr lang="da-DK" noProof="0" dirty="0">
                <a:ea typeface="Roboto Light"/>
                <a:cs typeface="Roboto Light"/>
              </a:rPr>
              <a:t>-vejledning</a:t>
            </a:r>
            <a:endParaRPr lang="da-DK" noProof="0" dirty="0"/>
          </a:p>
        </p:txBody>
      </p:sp>
      <p:graphicFrame>
        <p:nvGraphicFramePr>
          <p:cNvPr id="30" name="Text Placeholder 5">
            <a:extLst>
              <a:ext uri="{FF2B5EF4-FFF2-40B4-BE49-F238E27FC236}">
                <a16:creationId xmlns:a16="http://schemas.microsoft.com/office/drawing/2014/main" id="{3D0019E2-EDB9-218D-D214-B5A75F0DF32C}"/>
              </a:ext>
            </a:extLst>
          </p:cNvPr>
          <p:cNvGraphicFramePr/>
          <p:nvPr>
            <p:extLst>
              <p:ext uri="{D42A27DB-BD31-4B8C-83A1-F6EECF244321}">
                <p14:modId xmlns:p14="http://schemas.microsoft.com/office/powerpoint/2010/main" val="806252204"/>
              </p:ext>
            </p:extLst>
          </p:nvPr>
        </p:nvGraphicFramePr>
        <p:xfrm>
          <a:off x="3680336" y="1361281"/>
          <a:ext cx="7802566" cy="4135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C:\Users\kg\Desktop\KOMBIT\_Version 0.1\KOMBIT_payoff_cmyk.emf">
            <a:extLst>
              <a:ext uri="{FF2B5EF4-FFF2-40B4-BE49-F238E27FC236}">
                <a16:creationId xmlns:a16="http://schemas.microsoft.com/office/drawing/2014/main" id="{C5EC0088-4EC4-A715-B3A1-31A6B5213CF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40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AB47D-8B60-68E7-EF22-6C97435134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AA6496-9D51-6F64-E249-B4651079FD63}"/>
              </a:ext>
            </a:extLst>
          </p:cNvPr>
          <p:cNvSpPr>
            <a:spLocks noGrp="1"/>
          </p:cNvSpPr>
          <p:nvPr>
            <p:ph type="sldNum" sz="quarter" idx="16"/>
          </p:nvPr>
        </p:nvSpPr>
        <p:spPr/>
        <p:txBody>
          <a:bodyPr/>
          <a:lstStyle/>
          <a:p>
            <a:fld id="{23AA811B-2EBD-4900-905E-5BE206449611}" type="slidenum">
              <a:rPr lang="da-DK" noProof="0" smtClean="0"/>
              <a:pPr/>
              <a:t>6</a:t>
            </a:fld>
            <a:endParaRPr lang="da-DK" noProof="0" dirty="0"/>
          </a:p>
        </p:txBody>
      </p:sp>
      <p:sp>
        <p:nvSpPr>
          <p:cNvPr id="3" name="Title 2">
            <a:extLst>
              <a:ext uri="{FF2B5EF4-FFF2-40B4-BE49-F238E27FC236}">
                <a16:creationId xmlns:a16="http://schemas.microsoft.com/office/drawing/2014/main" id="{B5EDAF7E-47CB-FC11-B464-847AE201BBD8}"/>
              </a:ext>
            </a:extLst>
          </p:cNvPr>
          <p:cNvSpPr>
            <a:spLocks noGrp="1"/>
          </p:cNvSpPr>
          <p:nvPr>
            <p:ph type="title"/>
          </p:nvPr>
        </p:nvSpPr>
        <p:spPr/>
        <p:txBody>
          <a:bodyPr/>
          <a:lstStyle/>
          <a:p>
            <a:r>
              <a:rPr lang="da-DK" noProof="0" dirty="0"/>
              <a:t>Yderligere information i Cicero Connect</a:t>
            </a:r>
          </a:p>
        </p:txBody>
      </p:sp>
      <p:sp>
        <p:nvSpPr>
          <p:cNvPr id="6" name="Text Placeholder 5">
            <a:extLst>
              <a:ext uri="{FF2B5EF4-FFF2-40B4-BE49-F238E27FC236}">
                <a16:creationId xmlns:a16="http://schemas.microsoft.com/office/drawing/2014/main" id="{F18B7C6F-F793-6D75-088F-37168012F6B5}"/>
              </a:ext>
            </a:extLst>
          </p:cNvPr>
          <p:cNvSpPr>
            <a:spLocks noGrp="1"/>
          </p:cNvSpPr>
          <p:nvPr>
            <p:ph type="body" sz="quarter" idx="22"/>
          </p:nvPr>
        </p:nvSpPr>
        <p:spPr>
          <a:xfrm>
            <a:off x="332470" y="121314"/>
            <a:ext cx="2571538" cy="673450"/>
          </a:xfrm>
        </p:spPr>
        <p:txBody>
          <a:bodyPr/>
          <a:lstStyle/>
          <a:p>
            <a:r>
              <a:rPr lang="da-DK" sz="2000" noProof="0" dirty="0"/>
              <a:t>Yderligere information i cicero Connect</a:t>
            </a:r>
          </a:p>
          <a:p>
            <a:endParaRPr lang="da-DK" noProof="0" dirty="0"/>
          </a:p>
        </p:txBody>
      </p:sp>
      <p:sp>
        <p:nvSpPr>
          <p:cNvPr id="7" name="Text Placeholder 6">
            <a:extLst>
              <a:ext uri="{FF2B5EF4-FFF2-40B4-BE49-F238E27FC236}">
                <a16:creationId xmlns:a16="http://schemas.microsoft.com/office/drawing/2014/main" id="{482B531F-CB89-6D2C-76D6-3E17968C6063}"/>
              </a:ext>
            </a:extLst>
          </p:cNvPr>
          <p:cNvSpPr>
            <a:spLocks noGrp="1"/>
          </p:cNvSpPr>
          <p:nvPr>
            <p:ph type="body" sz="quarter" idx="24"/>
          </p:nvPr>
        </p:nvSpPr>
        <p:spPr>
          <a:xfrm>
            <a:off x="351814" y="1125073"/>
            <a:ext cx="2368551" cy="288000"/>
          </a:xfrm>
        </p:spPr>
        <p:txBody>
          <a:bodyPr/>
          <a:lstStyle/>
          <a:p>
            <a:r>
              <a:rPr lang="da-DK" noProof="0" dirty="0">
                <a:ea typeface="Roboto Light"/>
                <a:cs typeface="Roboto Light"/>
              </a:rPr>
              <a:t>As-is/To-</a:t>
            </a:r>
            <a:r>
              <a:rPr lang="da-DK" noProof="0" dirty="0" err="1">
                <a:ea typeface="Roboto Light"/>
                <a:cs typeface="Roboto Light"/>
              </a:rPr>
              <a:t>be</a:t>
            </a:r>
            <a:r>
              <a:rPr lang="da-DK" noProof="0" dirty="0">
                <a:ea typeface="Roboto Light"/>
                <a:cs typeface="Roboto Light"/>
              </a:rPr>
              <a:t>-vejledning</a:t>
            </a:r>
            <a:endParaRPr lang="da-DK" noProof="0" dirty="0"/>
          </a:p>
          <a:p>
            <a:endParaRPr lang="da-DK" noProof="0" dirty="0"/>
          </a:p>
        </p:txBody>
      </p:sp>
      <p:pic>
        <p:nvPicPr>
          <p:cNvPr id="5" name="Picture 4" descr="C:\Users\kg\Desktop\KOMBIT\_Version 0.1\KOMBIT_payoff_cmyk.emf">
            <a:extLst>
              <a:ext uri="{FF2B5EF4-FFF2-40B4-BE49-F238E27FC236}">
                <a16:creationId xmlns:a16="http://schemas.microsoft.com/office/drawing/2014/main" id="{3EE9F499-DDB3-367D-9F3D-E96117C9DD5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82F7F9EF-5A8A-4DF3-39AC-2A00BB450C6F}"/>
              </a:ext>
            </a:extLst>
          </p:cNvPr>
          <p:cNvGrpSpPr/>
          <p:nvPr/>
        </p:nvGrpSpPr>
        <p:grpSpPr>
          <a:xfrm>
            <a:off x="4012477" y="1514760"/>
            <a:ext cx="6756719" cy="4538105"/>
            <a:chOff x="3373380" y="1446445"/>
            <a:chExt cx="6756719" cy="4538105"/>
          </a:xfrm>
        </p:grpSpPr>
        <p:pic>
          <p:nvPicPr>
            <p:cNvPr id="11" name="Picture 10">
              <a:extLst>
                <a:ext uri="{FF2B5EF4-FFF2-40B4-BE49-F238E27FC236}">
                  <a16:creationId xmlns:a16="http://schemas.microsoft.com/office/drawing/2014/main" id="{3F8C9E16-CABB-E7BB-35ED-997E84C586E7}"/>
                </a:ext>
              </a:extLst>
            </p:cNvPr>
            <p:cNvPicPr>
              <a:picLocks noChangeAspect="1"/>
            </p:cNvPicPr>
            <p:nvPr/>
          </p:nvPicPr>
          <p:blipFill>
            <a:blip r:embed="rId4"/>
            <a:stretch>
              <a:fillRect/>
            </a:stretch>
          </p:blipFill>
          <p:spPr>
            <a:xfrm>
              <a:off x="3373380" y="1446445"/>
              <a:ext cx="6756719" cy="1064050"/>
            </a:xfrm>
            <a:prstGeom prst="rect">
              <a:avLst/>
            </a:prstGeom>
            <a:ln>
              <a:solidFill>
                <a:schemeClr val="accent1"/>
              </a:solidFill>
            </a:ln>
          </p:spPr>
        </p:pic>
        <p:pic>
          <p:nvPicPr>
            <p:cNvPr id="13" name="Picture 12">
              <a:extLst>
                <a:ext uri="{FF2B5EF4-FFF2-40B4-BE49-F238E27FC236}">
                  <a16:creationId xmlns:a16="http://schemas.microsoft.com/office/drawing/2014/main" id="{BC8B236C-318E-2B42-5851-A70D7CF3EFB2}"/>
                </a:ext>
              </a:extLst>
            </p:cNvPr>
            <p:cNvPicPr>
              <a:picLocks noChangeAspect="1"/>
            </p:cNvPicPr>
            <p:nvPr/>
          </p:nvPicPr>
          <p:blipFill>
            <a:blip r:embed="rId5"/>
            <a:stretch>
              <a:fillRect/>
            </a:stretch>
          </p:blipFill>
          <p:spPr>
            <a:xfrm>
              <a:off x="3373380" y="2510495"/>
              <a:ext cx="6756719" cy="3474055"/>
            </a:xfrm>
            <a:prstGeom prst="rect">
              <a:avLst/>
            </a:prstGeom>
            <a:ln>
              <a:solidFill>
                <a:schemeClr val="accent1"/>
              </a:solidFill>
            </a:ln>
          </p:spPr>
        </p:pic>
      </p:grpSp>
      <p:sp>
        <p:nvSpPr>
          <p:cNvPr id="15" name="TextBox 14">
            <a:extLst>
              <a:ext uri="{FF2B5EF4-FFF2-40B4-BE49-F238E27FC236}">
                <a16:creationId xmlns:a16="http://schemas.microsoft.com/office/drawing/2014/main" id="{98E6F5E5-B774-0A0D-D133-972F9F37F9BE}"/>
              </a:ext>
            </a:extLst>
          </p:cNvPr>
          <p:cNvSpPr txBox="1"/>
          <p:nvPr/>
        </p:nvSpPr>
        <p:spPr>
          <a:xfrm>
            <a:off x="351814" y="1831509"/>
            <a:ext cx="2368551" cy="3662541"/>
          </a:xfrm>
          <a:prstGeom prst="rect">
            <a:avLst/>
          </a:prstGeom>
          <a:noFill/>
        </p:spPr>
        <p:txBody>
          <a:bodyPr wrap="square" lIns="0" tIns="0" rIns="0" bIns="0" rtlCol="0">
            <a:spAutoFit/>
          </a:bodyPr>
          <a:lstStyle/>
          <a:p>
            <a:r>
              <a:rPr lang="da-DK" sz="1400" noProof="0" dirty="0">
                <a:solidFill>
                  <a:schemeClr val="bg1"/>
                </a:solidFill>
              </a:rPr>
              <a:t>Denne As-is/To-be-vejledning viser de væsentligste ændringer i FBS 2.0. </a:t>
            </a:r>
          </a:p>
          <a:p>
            <a:endParaRPr lang="da-DK" sz="1400" noProof="0" dirty="0">
              <a:solidFill>
                <a:schemeClr val="bg1"/>
              </a:solidFill>
            </a:endParaRPr>
          </a:p>
          <a:p>
            <a:r>
              <a:rPr lang="da-DK" sz="1400" noProof="0" dirty="0">
                <a:solidFill>
                  <a:schemeClr val="bg1"/>
                </a:solidFill>
              </a:rPr>
              <a:t>For at få det fulde billede af, hvordan arbejdsgangene påvirkes i din kommune, kan du kombinere As-is/To-be-vejledningen med brugervejledningerne i Cicero Connect. Brugervejledninger beskriver hvordan funktionerne virker i praksis.</a:t>
            </a:r>
          </a:p>
          <a:p>
            <a:endParaRPr lang="da-DK" sz="1400" noProof="0" dirty="0">
              <a:solidFill>
                <a:schemeClr val="bg1"/>
              </a:solidFill>
            </a:endParaRPr>
          </a:p>
          <a:p>
            <a:r>
              <a:rPr lang="da-DK" sz="1400" noProof="0" dirty="0">
                <a:solidFill>
                  <a:schemeClr val="bg1"/>
                </a:solidFill>
              </a:rPr>
              <a:t>Link til Cicero Connect:</a:t>
            </a:r>
          </a:p>
          <a:p>
            <a:r>
              <a:rPr lang="da-DK" sz="1400" noProof="0" dirty="0">
                <a:solidFill>
                  <a:schemeClr val="bg1"/>
                </a:solidFill>
                <a:hlinkClick r:id="rId6">
                  <a:extLst>
                    <a:ext uri="{A12FA001-AC4F-418D-AE19-62706E023703}">
                      <ahyp:hlinkClr xmlns:ahyp="http://schemas.microsoft.com/office/drawing/2018/hyperlinkcolor" val="tx"/>
                    </a:ext>
                  </a:extLst>
                </a:hlinkClick>
              </a:rPr>
              <a:t>https://ciceroconnect.zendesk.com/hc/da</a:t>
            </a:r>
            <a:r>
              <a:rPr lang="da-DK" sz="1400" noProof="0" dirty="0">
                <a:solidFill>
                  <a:schemeClr val="bg1"/>
                </a:solidFill>
              </a:rPr>
              <a:t> </a:t>
            </a:r>
          </a:p>
        </p:txBody>
      </p:sp>
    </p:spTree>
    <p:extLst>
      <p:ext uri="{BB962C8B-B14F-4D97-AF65-F5344CB8AC3E}">
        <p14:creationId xmlns:p14="http://schemas.microsoft.com/office/powerpoint/2010/main" val="2670988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D437550-FB3B-A629-45C1-15BFC89D24F2}"/>
              </a:ext>
            </a:extLst>
          </p:cNvPr>
          <p:cNvPicPr>
            <a:picLocks noChangeAspect="1"/>
          </p:cNvPicPr>
          <p:nvPr/>
        </p:nvPicPr>
        <p:blipFill>
          <a:blip r:embed="rId3"/>
          <a:stretch>
            <a:fillRect/>
          </a:stretch>
        </p:blipFill>
        <p:spPr>
          <a:xfrm>
            <a:off x="3671851" y="1610591"/>
            <a:ext cx="7603843" cy="4409892"/>
          </a:xfrm>
          <a:prstGeom prst="rect">
            <a:avLst/>
          </a:prstGeom>
          <a:ln>
            <a:solidFill>
              <a:schemeClr val="accent1"/>
            </a:solidFill>
          </a:ln>
        </p:spPr>
      </p:pic>
      <p:sp>
        <p:nvSpPr>
          <p:cNvPr id="2" name="Slide Number Placeholder 1">
            <a:extLst>
              <a:ext uri="{FF2B5EF4-FFF2-40B4-BE49-F238E27FC236}">
                <a16:creationId xmlns:a16="http://schemas.microsoft.com/office/drawing/2014/main" id="{F1C000EB-AB8D-055A-0373-9C5CF46A40CF}"/>
              </a:ext>
            </a:extLst>
          </p:cNvPr>
          <p:cNvSpPr>
            <a:spLocks noGrp="1"/>
          </p:cNvSpPr>
          <p:nvPr>
            <p:ph type="sldNum" sz="quarter" idx="12"/>
          </p:nvPr>
        </p:nvSpPr>
        <p:spPr>
          <a:xfrm>
            <a:off x="11315142" y="6590393"/>
            <a:ext cx="335521" cy="180000"/>
          </a:xfrm>
        </p:spPr>
        <p:txBody>
          <a:bodyPr/>
          <a:lstStyle/>
          <a:p>
            <a:fld id="{23AA811B-2EBD-4900-905E-5BE206449611}" type="slidenum">
              <a:rPr lang="da-DK" noProof="0" smtClean="0"/>
              <a:pPr/>
              <a:t>7</a:t>
            </a:fld>
            <a:endParaRPr lang="da-DK" noProof="0" dirty="0"/>
          </a:p>
        </p:txBody>
      </p:sp>
      <p:sp>
        <p:nvSpPr>
          <p:cNvPr id="3" name="Title 2">
            <a:extLst>
              <a:ext uri="{FF2B5EF4-FFF2-40B4-BE49-F238E27FC236}">
                <a16:creationId xmlns:a16="http://schemas.microsoft.com/office/drawing/2014/main" id="{7AAA7EF2-47F3-93AD-213B-C3B93E63B90C}"/>
              </a:ext>
            </a:extLst>
          </p:cNvPr>
          <p:cNvSpPr>
            <a:spLocks noGrp="1"/>
          </p:cNvSpPr>
          <p:nvPr>
            <p:ph type="title"/>
          </p:nvPr>
        </p:nvSpPr>
        <p:spPr>
          <a:xfrm>
            <a:off x="539750" y="365574"/>
            <a:ext cx="8203655" cy="673450"/>
          </a:xfrm>
        </p:spPr>
        <p:txBody>
          <a:bodyPr/>
          <a:lstStyle/>
          <a:p>
            <a:r>
              <a:rPr lang="da-DK" noProof="0" dirty="0"/>
              <a:t>Opbygning af As-is/To-be materialet</a:t>
            </a:r>
            <a:br>
              <a:rPr lang="da-DK" noProof="0" dirty="0"/>
            </a:br>
            <a:endParaRPr lang="da-DK" noProof="0" dirty="0"/>
          </a:p>
        </p:txBody>
      </p:sp>
      <p:cxnSp>
        <p:nvCxnSpPr>
          <p:cNvPr id="8" name="Straight Arrow Connector 7">
            <a:extLst>
              <a:ext uri="{FF2B5EF4-FFF2-40B4-BE49-F238E27FC236}">
                <a16:creationId xmlns:a16="http://schemas.microsoft.com/office/drawing/2014/main" id="{C30AE806-8EAC-FFE2-72B7-25DA58E418B2}"/>
              </a:ext>
            </a:extLst>
          </p:cNvPr>
          <p:cNvCxnSpPr>
            <a:cxnSpLocks/>
          </p:cNvCxnSpPr>
          <p:nvPr/>
        </p:nvCxnSpPr>
        <p:spPr>
          <a:xfrm flipV="1">
            <a:off x="3193774" y="1945219"/>
            <a:ext cx="405114" cy="5639"/>
          </a:xfrm>
          <a:prstGeom prst="straightConnector1">
            <a:avLst/>
          </a:prstGeom>
          <a:ln w="25400">
            <a:solidFill>
              <a:srgbClr val="3399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4A1EE9E6-BFC1-0D06-3BE9-C4E18157A3E7}"/>
              </a:ext>
            </a:extLst>
          </p:cNvPr>
          <p:cNvSpPr/>
          <p:nvPr/>
        </p:nvSpPr>
        <p:spPr>
          <a:xfrm>
            <a:off x="3735544" y="1724779"/>
            <a:ext cx="995908" cy="395319"/>
          </a:xfrm>
          <a:prstGeom prst="roundRect">
            <a:avLst/>
          </a:prstGeom>
          <a:noFill/>
          <a:ln w="25400">
            <a:solidFill>
              <a:srgbClr val="33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10" name="TextBox 9">
            <a:extLst>
              <a:ext uri="{FF2B5EF4-FFF2-40B4-BE49-F238E27FC236}">
                <a16:creationId xmlns:a16="http://schemas.microsoft.com/office/drawing/2014/main" id="{A924610E-6AAD-398B-DBE0-E9E459698F5D}"/>
              </a:ext>
            </a:extLst>
          </p:cNvPr>
          <p:cNvSpPr txBox="1"/>
          <p:nvPr/>
        </p:nvSpPr>
        <p:spPr>
          <a:xfrm>
            <a:off x="578771" y="1775396"/>
            <a:ext cx="2536095" cy="369332"/>
          </a:xfrm>
          <a:prstGeom prst="rect">
            <a:avLst/>
          </a:prstGeom>
          <a:noFill/>
          <a:ln>
            <a:noFill/>
            <a:prstDash val="sysDash"/>
          </a:ln>
        </p:spPr>
        <p:txBody>
          <a:bodyPr wrap="square" lIns="0" tIns="0" rIns="0" bIns="0" rtlCol="0">
            <a:spAutoFit/>
          </a:bodyPr>
          <a:lstStyle/>
          <a:p>
            <a:r>
              <a:rPr lang="da-DK" sz="1200" noProof="0" dirty="0"/>
              <a:t>Her angives det system, ændringen gælder for.</a:t>
            </a:r>
          </a:p>
        </p:txBody>
      </p:sp>
      <p:sp>
        <p:nvSpPr>
          <p:cNvPr id="11" name="Rectangle: Rounded Corners 10">
            <a:extLst>
              <a:ext uri="{FF2B5EF4-FFF2-40B4-BE49-F238E27FC236}">
                <a16:creationId xmlns:a16="http://schemas.microsoft.com/office/drawing/2014/main" id="{878F247E-20E4-FD08-4B7C-3E2B9786DA25}"/>
              </a:ext>
            </a:extLst>
          </p:cNvPr>
          <p:cNvSpPr/>
          <p:nvPr/>
        </p:nvSpPr>
        <p:spPr>
          <a:xfrm>
            <a:off x="3735544" y="2206470"/>
            <a:ext cx="1533142" cy="447390"/>
          </a:xfrm>
          <a:prstGeom prst="roundRect">
            <a:avLst/>
          </a:prstGeom>
          <a:noFill/>
          <a:ln w="25400">
            <a:solidFill>
              <a:srgbClr val="33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13" name="TextBox 12">
            <a:extLst>
              <a:ext uri="{FF2B5EF4-FFF2-40B4-BE49-F238E27FC236}">
                <a16:creationId xmlns:a16="http://schemas.microsoft.com/office/drawing/2014/main" id="{71E3F099-4FEC-C30B-3DD0-D88AA8221401}"/>
              </a:ext>
            </a:extLst>
          </p:cNvPr>
          <p:cNvSpPr txBox="1"/>
          <p:nvPr/>
        </p:nvSpPr>
        <p:spPr>
          <a:xfrm>
            <a:off x="578771" y="2323885"/>
            <a:ext cx="2503627" cy="553998"/>
          </a:xfrm>
          <a:prstGeom prst="rect">
            <a:avLst/>
          </a:prstGeom>
          <a:noFill/>
        </p:spPr>
        <p:txBody>
          <a:bodyPr wrap="square" lIns="0" tIns="0" rIns="0" bIns="0" rtlCol="0">
            <a:spAutoFit/>
          </a:bodyPr>
          <a:lstStyle/>
          <a:p>
            <a:r>
              <a:rPr lang="da-DK" sz="1200" noProof="0" dirty="0"/>
              <a:t>Her angives den/de aktør(er), der anvender processen.</a:t>
            </a:r>
          </a:p>
          <a:p>
            <a:endParaRPr lang="da-DK" sz="1200" noProof="0" dirty="0"/>
          </a:p>
        </p:txBody>
      </p:sp>
      <p:sp>
        <p:nvSpPr>
          <p:cNvPr id="14" name="Rectangle: Rounded Corners 13">
            <a:extLst>
              <a:ext uri="{FF2B5EF4-FFF2-40B4-BE49-F238E27FC236}">
                <a16:creationId xmlns:a16="http://schemas.microsoft.com/office/drawing/2014/main" id="{8248C30F-921C-26AC-213F-382C01CE6B62}"/>
              </a:ext>
            </a:extLst>
          </p:cNvPr>
          <p:cNvSpPr/>
          <p:nvPr/>
        </p:nvSpPr>
        <p:spPr>
          <a:xfrm>
            <a:off x="3714479" y="2746543"/>
            <a:ext cx="1664672" cy="1415192"/>
          </a:xfrm>
          <a:prstGeom prst="roundRect">
            <a:avLst/>
          </a:prstGeom>
          <a:noFill/>
          <a:ln w="25400">
            <a:solidFill>
              <a:srgbClr val="33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cxnSp>
        <p:nvCxnSpPr>
          <p:cNvPr id="15" name="Straight Arrow Connector 14">
            <a:extLst>
              <a:ext uri="{FF2B5EF4-FFF2-40B4-BE49-F238E27FC236}">
                <a16:creationId xmlns:a16="http://schemas.microsoft.com/office/drawing/2014/main" id="{A94B43F2-D5F0-7025-F57D-ED9BD406BFF5}"/>
              </a:ext>
            </a:extLst>
          </p:cNvPr>
          <p:cNvCxnSpPr>
            <a:cxnSpLocks/>
          </p:cNvCxnSpPr>
          <p:nvPr/>
        </p:nvCxnSpPr>
        <p:spPr>
          <a:xfrm>
            <a:off x="3182946" y="3346713"/>
            <a:ext cx="410528" cy="0"/>
          </a:xfrm>
          <a:prstGeom prst="straightConnector1">
            <a:avLst/>
          </a:prstGeom>
          <a:ln w="25400">
            <a:solidFill>
              <a:srgbClr val="3399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DA47E3C-E4B4-4BB9-8416-29A0883F7680}"/>
              </a:ext>
            </a:extLst>
          </p:cNvPr>
          <p:cNvSpPr txBox="1"/>
          <p:nvPr/>
        </p:nvSpPr>
        <p:spPr>
          <a:xfrm>
            <a:off x="578771" y="3121798"/>
            <a:ext cx="2536094" cy="738664"/>
          </a:xfrm>
          <a:prstGeom prst="rect">
            <a:avLst/>
          </a:prstGeom>
          <a:noFill/>
        </p:spPr>
        <p:txBody>
          <a:bodyPr wrap="square" lIns="0" tIns="0" rIns="0" bIns="0" rtlCol="0">
            <a:spAutoFit/>
          </a:bodyPr>
          <a:lstStyle/>
          <a:p>
            <a:r>
              <a:rPr lang="da-DK" sz="1200" noProof="0" dirty="0"/>
              <a:t>Her ses formålet og det primære output med processen, og hvad man løser med processen.</a:t>
            </a:r>
          </a:p>
          <a:p>
            <a:endParaRPr lang="da-DK" sz="1200" noProof="0" dirty="0"/>
          </a:p>
        </p:txBody>
      </p:sp>
      <p:cxnSp>
        <p:nvCxnSpPr>
          <p:cNvPr id="37" name="Straight Arrow Connector 36">
            <a:extLst>
              <a:ext uri="{FF2B5EF4-FFF2-40B4-BE49-F238E27FC236}">
                <a16:creationId xmlns:a16="http://schemas.microsoft.com/office/drawing/2014/main" id="{C2DFD1A4-BC7F-2B90-10E2-F8A6AD53F641}"/>
              </a:ext>
            </a:extLst>
          </p:cNvPr>
          <p:cNvCxnSpPr>
            <a:cxnSpLocks/>
          </p:cNvCxnSpPr>
          <p:nvPr/>
        </p:nvCxnSpPr>
        <p:spPr>
          <a:xfrm flipV="1">
            <a:off x="3188360" y="2463714"/>
            <a:ext cx="405114" cy="10719"/>
          </a:xfrm>
          <a:prstGeom prst="straightConnector1">
            <a:avLst/>
          </a:prstGeom>
          <a:ln w="25400">
            <a:solidFill>
              <a:srgbClr val="3399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446B3F8-7E7A-CAC2-3153-44684EB2DD0E}"/>
              </a:ext>
            </a:extLst>
          </p:cNvPr>
          <p:cNvSpPr txBox="1"/>
          <p:nvPr/>
        </p:nvSpPr>
        <p:spPr>
          <a:xfrm>
            <a:off x="578771" y="3955239"/>
            <a:ext cx="2536094" cy="1477328"/>
          </a:xfrm>
          <a:prstGeom prst="rect">
            <a:avLst/>
          </a:prstGeom>
          <a:noFill/>
        </p:spPr>
        <p:txBody>
          <a:bodyPr wrap="square" lIns="0" tIns="0" rIns="0" bIns="0" rtlCol="0">
            <a:spAutoFit/>
          </a:bodyPr>
          <a:lstStyle/>
          <a:p>
            <a:r>
              <a:rPr lang="da-DK" sz="1200" noProof="0" dirty="0"/>
              <a:t>Her beskrives forandringen:</a:t>
            </a:r>
          </a:p>
          <a:p>
            <a:r>
              <a:rPr lang="da-DK" sz="1200" noProof="0" dirty="0"/>
              <a:t>“Som det er = As-is” og “Som det bliver = To-be”. </a:t>
            </a:r>
          </a:p>
          <a:p>
            <a:r>
              <a:rPr lang="da-DK" sz="1200" noProof="0" dirty="0"/>
              <a:t>Beskrivelserne kan variere mellem tekstbeskrivelser, skærmbilleder m.v. Eksemplet her viser de ændrede skærmbilleder.</a:t>
            </a:r>
          </a:p>
          <a:p>
            <a:endParaRPr lang="da-DK" sz="1200" noProof="0" dirty="0"/>
          </a:p>
        </p:txBody>
      </p:sp>
      <p:pic>
        <p:nvPicPr>
          <p:cNvPr id="21" name="Picture 20" descr="C:\Users\kg\Desktop\KOMBIT\_Version 0.1\KOMBIT_payoff_cmyk.emf">
            <a:extLst>
              <a:ext uri="{FF2B5EF4-FFF2-40B4-BE49-F238E27FC236}">
                <a16:creationId xmlns:a16="http://schemas.microsoft.com/office/drawing/2014/main" id="{6DBF921D-AB14-44EF-F0B9-55248777732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9E20B283-5D95-D6E0-C0AA-6343E2860C5C}"/>
              </a:ext>
            </a:extLst>
          </p:cNvPr>
          <p:cNvSpPr/>
          <p:nvPr/>
        </p:nvSpPr>
        <p:spPr>
          <a:xfrm>
            <a:off x="3714479" y="4242649"/>
            <a:ext cx="1554207" cy="729943"/>
          </a:xfrm>
          <a:prstGeom prst="roundRect">
            <a:avLst/>
          </a:prstGeom>
          <a:noFill/>
          <a:ln w="25400">
            <a:solidFill>
              <a:srgbClr val="33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cxnSp>
        <p:nvCxnSpPr>
          <p:cNvPr id="23" name="Straight Arrow Connector 22">
            <a:extLst>
              <a:ext uri="{FF2B5EF4-FFF2-40B4-BE49-F238E27FC236}">
                <a16:creationId xmlns:a16="http://schemas.microsoft.com/office/drawing/2014/main" id="{F7207845-4B41-FBCA-D946-DE3628B3EB0A}"/>
              </a:ext>
            </a:extLst>
          </p:cNvPr>
          <p:cNvCxnSpPr>
            <a:cxnSpLocks/>
          </p:cNvCxnSpPr>
          <p:nvPr/>
        </p:nvCxnSpPr>
        <p:spPr>
          <a:xfrm>
            <a:off x="5379151" y="4596036"/>
            <a:ext cx="255288" cy="0"/>
          </a:xfrm>
          <a:prstGeom prst="straightConnector1">
            <a:avLst/>
          </a:prstGeom>
          <a:ln w="25400">
            <a:solidFill>
              <a:srgbClr val="3399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4F0AEB7B-FD8F-58D2-7B84-7DDA29C6C77C}"/>
              </a:ext>
            </a:extLst>
          </p:cNvPr>
          <p:cNvCxnSpPr>
            <a:cxnSpLocks/>
          </p:cNvCxnSpPr>
          <p:nvPr/>
        </p:nvCxnSpPr>
        <p:spPr>
          <a:xfrm>
            <a:off x="3188360" y="4596036"/>
            <a:ext cx="410528" cy="0"/>
          </a:xfrm>
          <a:prstGeom prst="straightConnector1">
            <a:avLst/>
          </a:prstGeom>
          <a:ln w="25400">
            <a:solidFill>
              <a:srgbClr val="3399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851EFAE6-6BFE-A209-C7C1-F40DA9AFABFA}"/>
              </a:ext>
            </a:extLst>
          </p:cNvPr>
          <p:cNvSpPr/>
          <p:nvPr/>
        </p:nvSpPr>
        <p:spPr>
          <a:xfrm>
            <a:off x="5634439" y="1610591"/>
            <a:ext cx="5641255" cy="4424152"/>
          </a:xfrm>
          <a:prstGeom prst="rect">
            <a:avLst/>
          </a:prstGeom>
          <a:noFill/>
          <a:ln w="28575">
            <a:solidFill>
              <a:srgbClr val="3399F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7" name="Text Placeholder 6">
            <a:extLst>
              <a:ext uri="{FF2B5EF4-FFF2-40B4-BE49-F238E27FC236}">
                <a16:creationId xmlns:a16="http://schemas.microsoft.com/office/drawing/2014/main" id="{D6797ECE-34E8-BC37-27CB-30B344FD4305}"/>
              </a:ext>
            </a:extLst>
          </p:cNvPr>
          <p:cNvSpPr txBox="1">
            <a:spLocks/>
          </p:cNvSpPr>
          <p:nvPr/>
        </p:nvSpPr>
        <p:spPr>
          <a:xfrm>
            <a:off x="461375" y="829182"/>
            <a:ext cx="3683906" cy="28800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indent="0">
              <a:buNone/>
            </a:pPr>
            <a:r>
              <a:rPr lang="da-DK" noProof="0" dirty="0">
                <a:ea typeface="Roboto Light"/>
                <a:cs typeface="Roboto Light"/>
              </a:rPr>
              <a:t>As-is/To-</a:t>
            </a:r>
            <a:r>
              <a:rPr lang="da-DK" noProof="0" dirty="0" err="1">
                <a:ea typeface="Roboto Light"/>
                <a:cs typeface="Roboto Light"/>
              </a:rPr>
              <a:t>be</a:t>
            </a:r>
            <a:r>
              <a:rPr lang="da-DK" noProof="0" dirty="0">
                <a:ea typeface="Roboto Light"/>
                <a:cs typeface="Roboto Light"/>
              </a:rPr>
              <a:t>-vejledning</a:t>
            </a:r>
            <a:endParaRPr lang="da-DK" noProof="0" dirty="0"/>
          </a:p>
          <a:p>
            <a:pPr marL="0" indent="0">
              <a:buNone/>
            </a:pPr>
            <a:endParaRPr lang="da-DK" noProof="0" dirty="0"/>
          </a:p>
        </p:txBody>
      </p:sp>
    </p:spTree>
    <p:extLst>
      <p:ext uri="{BB962C8B-B14F-4D97-AF65-F5344CB8AC3E}">
        <p14:creationId xmlns:p14="http://schemas.microsoft.com/office/powerpoint/2010/main" val="185960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7DA5AF-FCCF-A703-1ACF-8AC438E0E65E}"/>
              </a:ext>
            </a:extLst>
          </p:cNvPr>
          <p:cNvSpPr>
            <a:spLocks noGrp="1"/>
          </p:cNvSpPr>
          <p:nvPr>
            <p:ph type="sldNum" sz="quarter" idx="16"/>
          </p:nvPr>
        </p:nvSpPr>
        <p:spPr/>
        <p:txBody>
          <a:bodyPr/>
          <a:lstStyle/>
          <a:p>
            <a:fld id="{23AA811B-2EBD-4900-905E-5BE206449611}" type="slidenum">
              <a:rPr lang="da-DK" noProof="0" smtClean="0"/>
              <a:pPr/>
              <a:t>8</a:t>
            </a:fld>
            <a:endParaRPr lang="da-DK" noProof="0" dirty="0"/>
          </a:p>
        </p:txBody>
      </p:sp>
      <p:sp>
        <p:nvSpPr>
          <p:cNvPr id="3" name="Title 2">
            <a:extLst>
              <a:ext uri="{FF2B5EF4-FFF2-40B4-BE49-F238E27FC236}">
                <a16:creationId xmlns:a16="http://schemas.microsoft.com/office/drawing/2014/main" id="{6EE68C45-7694-B30A-F308-8E17E57A8ABB}"/>
              </a:ext>
            </a:extLst>
          </p:cNvPr>
          <p:cNvSpPr>
            <a:spLocks noGrp="1"/>
          </p:cNvSpPr>
          <p:nvPr>
            <p:ph type="title"/>
          </p:nvPr>
        </p:nvSpPr>
        <p:spPr/>
        <p:txBody>
          <a:bodyPr/>
          <a:lstStyle/>
          <a:p>
            <a:r>
              <a:rPr lang="da-DK" noProof="0" dirty="0"/>
              <a:t>Nye begreber i Cicero</a:t>
            </a:r>
          </a:p>
        </p:txBody>
      </p:sp>
      <p:graphicFrame>
        <p:nvGraphicFramePr>
          <p:cNvPr id="9" name="Content Placeholder 8">
            <a:extLst>
              <a:ext uri="{FF2B5EF4-FFF2-40B4-BE49-F238E27FC236}">
                <a16:creationId xmlns:a16="http://schemas.microsoft.com/office/drawing/2014/main" id="{7297DE32-3230-A620-7A3B-B1002A58EFC3}"/>
              </a:ext>
            </a:extLst>
          </p:cNvPr>
          <p:cNvGraphicFramePr>
            <a:graphicFrameLocks noGrp="1"/>
          </p:cNvGraphicFramePr>
          <p:nvPr>
            <p:ph sz="quarter" idx="23"/>
            <p:extLst>
              <p:ext uri="{D42A27DB-BD31-4B8C-83A1-F6EECF244321}">
                <p14:modId xmlns:p14="http://schemas.microsoft.com/office/powerpoint/2010/main" val="492146076"/>
              </p:ext>
            </p:extLst>
          </p:nvPr>
        </p:nvGraphicFramePr>
        <p:xfrm>
          <a:off x="3848096" y="1213200"/>
          <a:ext cx="7802562" cy="111252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r>
                        <a:rPr lang="da-DK" noProof="0" dirty="0"/>
                        <a:t>As-is (FBS)</a:t>
                      </a:r>
                    </a:p>
                  </a:txBody>
                  <a:tcPr/>
                </a:tc>
                <a:tc>
                  <a:txBody>
                    <a:bodyPr/>
                    <a:lstStyle/>
                    <a:p>
                      <a:r>
                        <a:rPr lang="da-DK" noProof="0" dirty="0"/>
                        <a:t>To-be (FBS 2.0)</a:t>
                      </a:r>
                    </a:p>
                  </a:txBody>
                  <a:tcPr/>
                </a:tc>
                <a:extLst>
                  <a:ext uri="{0D108BD9-81ED-4DB2-BD59-A6C34878D82A}">
                    <a16:rowId xmlns:a16="http://schemas.microsoft.com/office/drawing/2014/main" val="3897556188"/>
                  </a:ext>
                </a:extLst>
              </a:tr>
              <a:tr h="370840">
                <a:tc>
                  <a:txBody>
                    <a:bodyPr/>
                    <a:lstStyle/>
                    <a:p>
                      <a:r>
                        <a:rPr lang="da-DK" noProof="0" dirty="0"/>
                        <a:t>Beskedkø</a:t>
                      </a:r>
                    </a:p>
                  </a:txBody>
                  <a:tcPr/>
                </a:tc>
                <a:tc>
                  <a:txBody>
                    <a:bodyPr/>
                    <a:lstStyle/>
                    <a:p>
                      <a:r>
                        <a:rPr lang="da-DK" noProof="0" dirty="0"/>
                        <a:t>Beskedhåndtering</a:t>
                      </a:r>
                    </a:p>
                  </a:txBody>
                  <a:tcPr/>
                </a:tc>
                <a:extLst>
                  <a:ext uri="{0D108BD9-81ED-4DB2-BD59-A6C34878D82A}">
                    <a16:rowId xmlns:a16="http://schemas.microsoft.com/office/drawing/2014/main" val="2627285341"/>
                  </a:ext>
                </a:extLst>
              </a:tr>
              <a:tr h="370840">
                <a:tc>
                  <a:txBody>
                    <a:bodyPr/>
                    <a:lstStyle/>
                    <a:p>
                      <a:r>
                        <a:rPr lang="da-DK" noProof="0" dirty="0"/>
                        <a:t>Genvejstaster</a:t>
                      </a:r>
                    </a:p>
                  </a:txBody>
                  <a:tcPr/>
                </a:tc>
                <a:tc>
                  <a:txBody>
                    <a:bodyPr/>
                    <a:lstStyle/>
                    <a:p>
                      <a:r>
                        <a:rPr lang="da-DK" noProof="0" dirty="0"/>
                        <a:t>Tastaturgenveje</a:t>
                      </a:r>
                    </a:p>
                  </a:txBody>
                  <a:tcPr/>
                </a:tc>
                <a:extLst>
                  <a:ext uri="{0D108BD9-81ED-4DB2-BD59-A6C34878D82A}">
                    <a16:rowId xmlns:a16="http://schemas.microsoft.com/office/drawing/2014/main" val="3588690927"/>
                  </a:ext>
                </a:extLst>
              </a:tr>
            </a:tbl>
          </a:graphicData>
        </a:graphic>
      </p:graphicFrame>
      <p:sp>
        <p:nvSpPr>
          <p:cNvPr id="6" name="Text Placeholder 5">
            <a:extLst>
              <a:ext uri="{FF2B5EF4-FFF2-40B4-BE49-F238E27FC236}">
                <a16:creationId xmlns:a16="http://schemas.microsoft.com/office/drawing/2014/main" id="{84986FEB-E33A-DCCE-F8A0-894DAED91AA1}"/>
              </a:ext>
            </a:extLst>
          </p:cNvPr>
          <p:cNvSpPr>
            <a:spLocks noGrp="1"/>
          </p:cNvSpPr>
          <p:nvPr>
            <p:ph type="body" sz="quarter" idx="22"/>
          </p:nvPr>
        </p:nvSpPr>
        <p:spPr/>
        <p:txBody>
          <a:bodyPr/>
          <a:lstStyle/>
          <a:p>
            <a:r>
              <a:rPr lang="da-DK" sz="2000" noProof="0" dirty="0"/>
              <a:t>Nye begreber</a:t>
            </a:r>
          </a:p>
          <a:p>
            <a:endParaRPr lang="da-DK" noProof="0" dirty="0"/>
          </a:p>
        </p:txBody>
      </p:sp>
      <p:sp>
        <p:nvSpPr>
          <p:cNvPr id="7" name="Text Placeholder 6">
            <a:extLst>
              <a:ext uri="{FF2B5EF4-FFF2-40B4-BE49-F238E27FC236}">
                <a16:creationId xmlns:a16="http://schemas.microsoft.com/office/drawing/2014/main" id="{FBE75636-4634-7C17-64FF-47B14E48935C}"/>
              </a:ext>
            </a:extLst>
          </p:cNvPr>
          <p:cNvSpPr>
            <a:spLocks noGrp="1"/>
          </p:cNvSpPr>
          <p:nvPr>
            <p:ph type="body" sz="quarter" idx="24"/>
          </p:nvPr>
        </p:nvSpPr>
        <p:spPr>
          <a:xfrm>
            <a:off x="535459" y="1069200"/>
            <a:ext cx="2368551" cy="288000"/>
          </a:xfrm>
        </p:spPr>
        <p:txBody>
          <a:bodyPr/>
          <a:lstStyle/>
          <a:p>
            <a:r>
              <a:rPr lang="da-DK" noProof="0" dirty="0">
                <a:ea typeface="Roboto Light"/>
                <a:cs typeface="Roboto Light"/>
              </a:rPr>
              <a:t>As-is/To-</a:t>
            </a:r>
            <a:r>
              <a:rPr lang="da-DK" noProof="0" dirty="0" err="1">
                <a:ea typeface="Roboto Light"/>
                <a:cs typeface="Roboto Light"/>
              </a:rPr>
              <a:t>be</a:t>
            </a:r>
            <a:r>
              <a:rPr lang="da-DK" noProof="0" dirty="0">
                <a:ea typeface="Roboto Light"/>
                <a:cs typeface="Roboto Light"/>
              </a:rPr>
              <a:t>-vejledning</a:t>
            </a:r>
            <a:endParaRPr lang="da-DK" noProof="0" dirty="0"/>
          </a:p>
          <a:p>
            <a:endParaRPr lang="da-DK" noProof="0" dirty="0"/>
          </a:p>
        </p:txBody>
      </p:sp>
      <p:pic>
        <p:nvPicPr>
          <p:cNvPr id="5" name="Picture 4" descr="C:\Users\kg\Desktop\KOMBIT\_Version 0.1\KOMBIT_payoff_cmyk.emf">
            <a:extLst>
              <a:ext uri="{FF2B5EF4-FFF2-40B4-BE49-F238E27FC236}">
                <a16:creationId xmlns:a16="http://schemas.microsoft.com/office/drawing/2014/main" id="{5FDBF135-1D51-006D-DA5A-0217B7C7AFF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220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CED2E-0F49-B542-BE68-0CABA58578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9408F6-9DAD-B175-B419-5F8EE4A0A27A}"/>
              </a:ext>
            </a:extLst>
          </p:cNvPr>
          <p:cNvSpPr>
            <a:spLocks noGrp="1"/>
          </p:cNvSpPr>
          <p:nvPr>
            <p:ph type="sldNum" sz="quarter" idx="16"/>
          </p:nvPr>
        </p:nvSpPr>
        <p:spPr/>
        <p:txBody>
          <a:bodyPr/>
          <a:lstStyle/>
          <a:p>
            <a:fld id="{23AA811B-2EBD-4900-905E-5BE206449611}" type="slidenum">
              <a:rPr lang="da-DK" noProof="0" smtClean="0"/>
              <a:pPr/>
              <a:t>9</a:t>
            </a:fld>
            <a:endParaRPr lang="da-DK" noProof="0" dirty="0"/>
          </a:p>
        </p:txBody>
      </p:sp>
      <p:sp>
        <p:nvSpPr>
          <p:cNvPr id="5" name="Title 4">
            <a:extLst>
              <a:ext uri="{FF2B5EF4-FFF2-40B4-BE49-F238E27FC236}">
                <a16:creationId xmlns:a16="http://schemas.microsoft.com/office/drawing/2014/main" id="{E8EDACE3-6B3C-1840-2877-1FE9921759F6}"/>
              </a:ext>
            </a:extLst>
          </p:cNvPr>
          <p:cNvSpPr>
            <a:spLocks noGrp="1"/>
          </p:cNvSpPr>
          <p:nvPr>
            <p:ph type="ctrTitle"/>
          </p:nvPr>
        </p:nvSpPr>
        <p:spPr>
          <a:xfrm>
            <a:off x="898079" y="1462193"/>
            <a:ext cx="10752584" cy="4764436"/>
          </a:xfrm>
        </p:spPr>
        <p:txBody>
          <a:bodyPr/>
          <a:lstStyle/>
          <a:p>
            <a:r>
              <a:rPr lang="da-DK" sz="2400" noProof="0" dirty="0"/>
              <a:t>De næste slides viser de væsentligste ændringer der kommer med FBS 2.0. </a:t>
            </a:r>
            <a:br>
              <a:rPr lang="da-DK" sz="2400" noProof="0" dirty="0"/>
            </a:br>
            <a:r>
              <a:rPr lang="da-DK" sz="2400" noProof="0" dirty="0"/>
              <a:t>Hvert slide sammenligner "As-is" (som det er i dag med FBS) med "To-be" (som det bliver med FBS 2.0). </a:t>
            </a:r>
            <a:br>
              <a:rPr lang="da-DK" sz="2400" noProof="0" dirty="0"/>
            </a:br>
            <a:br>
              <a:rPr lang="da-DK" sz="2400" noProof="0" dirty="0"/>
            </a:br>
            <a:r>
              <a:rPr lang="da-DK" sz="2400" noProof="0" dirty="0"/>
              <a:t>Ændringerne er opdelt i fire områder:</a:t>
            </a:r>
            <a:br>
              <a:rPr lang="da-DK" sz="2400" noProof="0" dirty="0"/>
            </a:br>
            <a:r>
              <a:rPr lang="da-DK" sz="2400" noProof="0" dirty="0"/>
              <a:t>    - Generelle ændringer</a:t>
            </a:r>
            <a:br>
              <a:rPr lang="da-DK" sz="2400" noProof="0" dirty="0"/>
            </a:br>
            <a:r>
              <a:rPr lang="da-DK" sz="2400" noProof="0" dirty="0"/>
              <a:t>    - Folkebibliotek</a:t>
            </a:r>
            <a:br>
              <a:rPr lang="da-DK" sz="2400" noProof="0" dirty="0"/>
            </a:br>
            <a:r>
              <a:rPr lang="da-DK" sz="2400" noProof="0" dirty="0"/>
              <a:t>    - Skolebibliotek</a:t>
            </a:r>
            <a:br>
              <a:rPr lang="da-DK" sz="2400" noProof="0" dirty="0"/>
            </a:br>
            <a:r>
              <a:rPr lang="da-DK" sz="2400" noProof="0" dirty="0"/>
              <a:t>    - Systemadministrator</a:t>
            </a:r>
            <a:br>
              <a:rPr lang="da-DK" sz="2400" noProof="0" dirty="0"/>
            </a:br>
            <a:endParaRPr lang="da-DK" sz="2400" noProof="0" dirty="0"/>
          </a:p>
        </p:txBody>
      </p:sp>
      <p:pic>
        <p:nvPicPr>
          <p:cNvPr id="6" name="Picture 5" descr="C:\Users\kg\Desktop\KOMBIT\_Version 0.1\KOMBIT_payoff_cmyk.emf">
            <a:extLst>
              <a:ext uri="{FF2B5EF4-FFF2-40B4-BE49-F238E27FC236}">
                <a16:creationId xmlns:a16="http://schemas.microsoft.com/office/drawing/2014/main" id="{6B184758-3866-26C6-68E5-1755890B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83A66F-848E-A6A9-33E5-F8DABE733B28}"/>
              </a:ext>
            </a:extLst>
          </p:cNvPr>
          <p:cNvSpPr txBox="1"/>
          <p:nvPr/>
        </p:nvSpPr>
        <p:spPr>
          <a:xfrm>
            <a:off x="756241" y="548537"/>
            <a:ext cx="9864310" cy="646331"/>
          </a:xfrm>
          <a:prstGeom prst="rect">
            <a:avLst/>
          </a:prstGeom>
          <a:noFill/>
        </p:spPr>
        <p:txBody>
          <a:bodyPr wrap="square">
            <a:spAutoFit/>
          </a:bodyPr>
          <a:lstStyle/>
          <a:p>
            <a:r>
              <a:rPr lang="da-DK" sz="3600" noProof="0" dirty="0">
                <a:solidFill>
                  <a:schemeClr val="bg1"/>
                </a:solidFill>
              </a:rPr>
              <a:t>Overblik over As-is/To-be</a:t>
            </a:r>
          </a:p>
        </p:txBody>
      </p:sp>
    </p:spTree>
    <p:extLst>
      <p:ext uri="{BB962C8B-B14F-4D97-AF65-F5344CB8AC3E}">
        <p14:creationId xmlns:p14="http://schemas.microsoft.com/office/powerpoint/2010/main" val="196134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EC71E-1F69-6E8F-BD96-673EC6E7101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CA220A-8A17-DD1D-8496-3FE13EA50771}"/>
              </a:ext>
            </a:extLst>
          </p:cNvPr>
          <p:cNvSpPr>
            <a:spLocks noGrp="1"/>
          </p:cNvSpPr>
          <p:nvPr>
            <p:ph type="sldNum" sz="quarter" idx="16"/>
          </p:nvPr>
        </p:nvSpPr>
        <p:spPr/>
        <p:txBody>
          <a:bodyPr/>
          <a:lstStyle/>
          <a:p>
            <a:fld id="{23AA811B-2EBD-4900-905E-5BE206449611}" type="slidenum">
              <a:rPr lang="da-DK" noProof="0" smtClean="0"/>
              <a:pPr/>
              <a:t>10</a:t>
            </a:fld>
            <a:endParaRPr lang="da-DK" noProof="0" dirty="0"/>
          </a:p>
        </p:txBody>
      </p:sp>
      <p:sp>
        <p:nvSpPr>
          <p:cNvPr id="5" name="Title 4">
            <a:extLst>
              <a:ext uri="{FF2B5EF4-FFF2-40B4-BE49-F238E27FC236}">
                <a16:creationId xmlns:a16="http://schemas.microsoft.com/office/drawing/2014/main" id="{7E0583E4-DF6E-F842-160B-3E4B91B668CA}"/>
              </a:ext>
            </a:extLst>
          </p:cNvPr>
          <p:cNvSpPr>
            <a:spLocks noGrp="1"/>
          </p:cNvSpPr>
          <p:nvPr>
            <p:ph type="ctrTitle"/>
          </p:nvPr>
        </p:nvSpPr>
        <p:spPr>
          <a:xfrm>
            <a:off x="1263533" y="2627737"/>
            <a:ext cx="9286480" cy="892212"/>
          </a:xfrm>
        </p:spPr>
        <p:txBody>
          <a:bodyPr/>
          <a:lstStyle/>
          <a:p>
            <a:pPr algn="ctr"/>
            <a:r>
              <a:rPr lang="da-DK" noProof="0" dirty="0"/>
              <a:t>Generelle ændringer</a:t>
            </a:r>
          </a:p>
        </p:txBody>
      </p:sp>
      <p:pic>
        <p:nvPicPr>
          <p:cNvPr id="6" name="Picture 5" descr="C:\Users\kg\Desktop\KOMBIT\_Version 0.1\KOMBIT_payoff_cmyk.emf">
            <a:extLst>
              <a:ext uri="{FF2B5EF4-FFF2-40B4-BE49-F238E27FC236}">
                <a16:creationId xmlns:a16="http://schemas.microsoft.com/office/drawing/2014/main" id="{F16E4EF6-254D-A828-72B9-B835A0DB5DC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36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C66933-3575-DB43-0323-5DD542EF7A87}"/>
              </a:ext>
            </a:extLst>
          </p:cNvPr>
          <p:cNvSpPr>
            <a:spLocks noGrp="1"/>
          </p:cNvSpPr>
          <p:nvPr>
            <p:ph type="sldNum" sz="quarter" idx="16"/>
          </p:nvPr>
        </p:nvSpPr>
        <p:spPr/>
        <p:txBody>
          <a:bodyPr/>
          <a:lstStyle/>
          <a:p>
            <a:fld id="{23AA811B-2EBD-4900-905E-5BE206449611}" type="slidenum">
              <a:rPr lang="da-DK" noProof="0" smtClean="0"/>
              <a:pPr/>
              <a:t>11</a:t>
            </a:fld>
            <a:endParaRPr lang="da-DK" noProof="0" dirty="0"/>
          </a:p>
        </p:txBody>
      </p:sp>
      <p:sp>
        <p:nvSpPr>
          <p:cNvPr id="5" name="Title 4">
            <a:extLst>
              <a:ext uri="{FF2B5EF4-FFF2-40B4-BE49-F238E27FC236}">
                <a16:creationId xmlns:a16="http://schemas.microsoft.com/office/drawing/2014/main" id="{18EAD0CA-8E65-A54C-B4E2-D635E44C4EB3}"/>
              </a:ext>
            </a:extLst>
          </p:cNvPr>
          <p:cNvSpPr>
            <a:spLocks noGrp="1"/>
          </p:cNvSpPr>
          <p:nvPr>
            <p:ph type="ctrTitle"/>
          </p:nvPr>
        </p:nvSpPr>
        <p:spPr>
          <a:xfrm>
            <a:off x="539749" y="97379"/>
            <a:ext cx="11209799" cy="2891049"/>
          </a:xfrm>
        </p:spPr>
        <p:txBody>
          <a:bodyPr/>
          <a:lstStyle/>
          <a:p>
            <a:r>
              <a:rPr lang="da-DK" noProof="0" dirty="0"/>
              <a:t>Overblik over As-is / To-be (FBS – FBS 2.0)</a:t>
            </a:r>
            <a:br>
              <a:rPr lang="da-DK" noProof="0" dirty="0"/>
            </a:br>
            <a:r>
              <a:rPr lang="da-DK" sz="2000" noProof="0" dirty="0"/>
              <a:t>Generelle ændringer (gælder for alle biblioteker i kommunen samt ikke kommunale institutioner )</a:t>
            </a:r>
            <a:br>
              <a:rPr lang="da-DK" sz="2000" noProof="0" dirty="0"/>
            </a:br>
            <a:endParaRPr lang="da-DK" sz="2000" noProof="0" dirty="0"/>
          </a:p>
        </p:txBody>
      </p:sp>
      <p:pic>
        <p:nvPicPr>
          <p:cNvPr id="6" name="Picture 5" descr="C:\Users\kg\Desktop\KOMBIT\_Version 0.1\KOMBIT_payoff_cmyk.emf">
            <a:extLst>
              <a:ext uri="{FF2B5EF4-FFF2-40B4-BE49-F238E27FC236}">
                <a16:creationId xmlns:a16="http://schemas.microsoft.com/office/drawing/2014/main" id="{B0101AFC-3BE2-C9C4-6F8A-C4E2C3BB271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F0404AEE-458A-6CCA-1C4D-3A537A76FD62}"/>
              </a:ext>
            </a:extLst>
          </p:cNvPr>
          <p:cNvGraphicFramePr>
            <a:graphicFrameLocks noGrp="1"/>
          </p:cNvGraphicFramePr>
          <p:nvPr>
            <p:extLst>
              <p:ext uri="{D42A27DB-BD31-4B8C-83A1-F6EECF244321}">
                <p14:modId xmlns:p14="http://schemas.microsoft.com/office/powerpoint/2010/main" val="1423849854"/>
              </p:ext>
            </p:extLst>
          </p:nvPr>
        </p:nvGraphicFramePr>
        <p:xfrm>
          <a:off x="539749" y="1192185"/>
          <a:ext cx="11426109" cy="4993640"/>
        </p:xfrm>
        <a:graphic>
          <a:graphicData uri="http://schemas.openxmlformats.org/drawingml/2006/table">
            <a:tbl>
              <a:tblPr firstRow="1" bandRow="1">
                <a:tableStyleId>{5C22544A-7EE6-4342-B048-85BDC9FD1C3A}</a:tableStyleId>
              </a:tblPr>
              <a:tblGrid>
                <a:gridCol w="2862212">
                  <a:extLst>
                    <a:ext uri="{9D8B030D-6E8A-4147-A177-3AD203B41FA5}">
                      <a16:colId xmlns:a16="http://schemas.microsoft.com/office/drawing/2014/main" val="2380070936"/>
                    </a:ext>
                  </a:extLst>
                </a:gridCol>
                <a:gridCol w="8563897">
                  <a:extLst>
                    <a:ext uri="{9D8B030D-6E8A-4147-A177-3AD203B41FA5}">
                      <a16:colId xmlns:a16="http://schemas.microsoft.com/office/drawing/2014/main" val="3910196025"/>
                    </a:ext>
                  </a:extLst>
                </a:gridCol>
              </a:tblGrid>
              <a:tr h="370840">
                <a:tc>
                  <a:txBody>
                    <a:bodyPr/>
                    <a:lstStyle/>
                    <a:p>
                      <a:r>
                        <a:rPr lang="da-DK" sz="1200" noProof="0" dirty="0">
                          <a:latin typeface="+mn-lt"/>
                        </a:rPr>
                        <a:t>Ændring</a:t>
                      </a:r>
                    </a:p>
                  </a:txBody>
                  <a:tcPr/>
                </a:tc>
                <a:tc>
                  <a:txBody>
                    <a:bodyPr/>
                    <a:lstStyle/>
                    <a:p>
                      <a:r>
                        <a:rPr lang="da-DK" sz="1200" noProof="0" dirty="0">
                          <a:latin typeface="+mn-lt"/>
                        </a:rPr>
                        <a:t>Kort beskrivelse </a:t>
                      </a:r>
                    </a:p>
                  </a:txBody>
                  <a:tcPr/>
                </a:tc>
                <a:extLst>
                  <a:ext uri="{0D108BD9-81ED-4DB2-BD59-A6C34878D82A}">
                    <a16:rowId xmlns:a16="http://schemas.microsoft.com/office/drawing/2014/main" val="2904538490"/>
                  </a:ext>
                </a:extLst>
              </a:tr>
              <a:tr h="370840">
                <a:tc>
                  <a:txBody>
                    <a:bodyPr/>
                    <a:lstStyle/>
                    <a:p>
                      <a:r>
                        <a:rPr lang="da-DK" sz="1200" b="0" noProof="0" dirty="0">
                          <a:latin typeface="+mn-lt"/>
                        </a:rPr>
                        <a:t>Ny brugergrænseflade</a:t>
                      </a:r>
                      <a:endParaRPr lang="da-DK" sz="1200" b="0" noProof="0" dirty="0">
                        <a:solidFill>
                          <a:schemeClr val="tx1"/>
                        </a:solidFill>
                        <a:latin typeface="+mn-lt"/>
                      </a:endParaRPr>
                    </a:p>
                  </a:txBody>
                  <a:tcPr/>
                </a:tc>
                <a:tc>
                  <a:txBody>
                    <a:bodyPr/>
                    <a:lstStyle/>
                    <a:p>
                      <a:pPr marL="0" indent="0">
                        <a:buNone/>
                      </a:pPr>
                      <a:r>
                        <a:rPr lang="da-DK" sz="1200" noProof="0" dirty="0"/>
                        <a:t>Brugergrænsefladen er blevet webbaseret og arbejder i højere grad med dialogbokse og faner frem for separate vinduer.</a:t>
                      </a:r>
                    </a:p>
                  </a:txBody>
                  <a:tcPr/>
                </a:tc>
                <a:extLst>
                  <a:ext uri="{0D108BD9-81ED-4DB2-BD59-A6C34878D82A}">
                    <a16:rowId xmlns:a16="http://schemas.microsoft.com/office/drawing/2014/main" val="3291757377"/>
                  </a:ext>
                </a:extLst>
              </a:tr>
              <a:tr h="370840">
                <a:tc>
                  <a:txBody>
                    <a:bodyPr/>
                    <a:lstStyle/>
                    <a:p>
                      <a:r>
                        <a:rPr lang="da-DK" sz="1200" b="0" noProof="0" dirty="0">
                          <a:latin typeface="+mn-lt"/>
                          <a:ea typeface="Roboto Light"/>
                          <a:cs typeface="Roboto Light"/>
                        </a:rPr>
                        <a:t>Lister</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Listerne flyttes fra den centrale F5-menu og integreres i de funktioner, hvor de skal anvendes.</a:t>
                      </a:r>
                      <a:endParaRPr lang="da-DK" sz="1200" b="0" noProof="0" dirty="0">
                        <a:latin typeface="+mn-lt"/>
                      </a:endParaRPr>
                    </a:p>
                  </a:txBody>
                  <a:tcPr/>
                </a:tc>
                <a:extLst>
                  <a:ext uri="{0D108BD9-81ED-4DB2-BD59-A6C34878D82A}">
                    <a16:rowId xmlns:a16="http://schemas.microsoft.com/office/drawing/2014/main" val="3727525589"/>
                  </a:ext>
                </a:extLst>
              </a:tr>
              <a:tr h="370840">
                <a:tc>
                  <a:txBody>
                    <a:bodyPr/>
                    <a:lstStyle/>
                    <a:p>
                      <a:r>
                        <a:rPr lang="da-DK" sz="1200" b="0" noProof="0" dirty="0">
                          <a:latin typeface="+mn-lt"/>
                        </a:rPr>
                        <a:t>Automatisk opdatering ved ny version </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Automatiske systemopdateringer. Da systemet er browserbaseret, har brugerne altid adgang til den nyeste version uden manuel installation. </a:t>
                      </a:r>
                    </a:p>
                  </a:txBody>
                  <a:tcPr/>
                </a:tc>
                <a:extLst>
                  <a:ext uri="{0D108BD9-81ED-4DB2-BD59-A6C34878D82A}">
                    <a16:rowId xmlns:a16="http://schemas.microsoft.com/office/drawing/2014/main" val="2964622072"/>
                  </a:ext>
                </a:extLst>
              </a:tr>
              <a:tr h="370840">
                <a:tc>
                  <a:txBody>
                    <a:bodyPr/>
                    <a:lstStyle/>
                    <a:p>
                      <a:r>
                        <a:rPr lang="da-DK" sz="1200" b="0" noProof="0" dirty="0">
                          <a:solidFill>
                            <a:schemeClr val="tx1"/>
                          </a:solidFill>
                          <a:latin typeface="+mn-lt"/>
                          <a:ea typeface="Roboto"/>
                          <a:cs typeface="Roboto"/>
                        </a:rPr>
                        <a:t>Udprint af label + generelle print</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latin typeface="+mn-lt"/>
                          <a:ea typeface="+mn-ea"/>
                          <a:cs typeface="+mn-cs"/>
                        </a:rPr>
                        <a:t>Håndteres af en ny Windows-baseret Cicero Print Client, der printer dialog-frit til A4-, kvitterings- og labelprinter</a:t>
                      </a:r>
                      <a:endParaRPr lang="da-DK" sz="1200" kern="1200" noProof="0" dirty="0">
                        <a:solidFill>
                          <a:schemeClr val="tx1"/>
                        </a:solidFill>
                        <a:latin typeface="+mn-lt"/>
                        <a:ea typeface="+mn-ea"/>
                        <a:cs typeface="+mn-cs"/>
                      </a:endParaRPr>
                    </a:p>
                  </a:txBody>
                  <a:tcPr/>
                </a:tc>
                <a:extLst>
                  <a:ext uri="{0D108BD9-81ED-4DB2-BD59-A6C34878D82A}">
                    <a16:rowId xmlns:a16="http://schemas.microsoft.com/office/drawing/2014/main" val="2932405989"/>
                  </a:ext>
                </a:extLst>
              </a:tr>
              <a:tr h="370840">
                <a:tc>
                  <a:txBody>
                    <a:bodyPr/>
                    <a:lstStyle/>
                    <a:p>
                      <a:r>
                        <a:rPr lang="da-DK" sz="1200" b="0" noProof="0" dirty="0">
                          <a:latin typeface="+mn-lt"/>
                          <a:ea typeface="Roboto Light"/>
                          <a:cs typeface="Roboto Light"/>
                        </a:rPr>
                        <a:t>Søgning med/uden beholdning</a:t>
                      </a:r>
                      <a:endParaRPr lang="da-DK" sz="1200" b="0" noProof="0" dirty="0">
                        <a:solidFill>
                          <a:schemeClr val="tx1"/>
                        </a:solidFill>
                        <a:latin typeface="+mn-lt"/>
                      </a:endParaRPr>
                    </a:p>
                  </a:txBody>
                  <a:tcPr/>
                </a:tc>
                <a:tc>
                  <a:txBody>
                    <a:bodyPr/>
                    <a:lstStyle/>
                    <a:p>
                      <a:pPr marL="0" indent="0">
                        <a:buNone/>
                      </a:pPr>
                      <a:r>
                        <a:rPr lang="da-DK" sz="1200" noProof="0" dirty="0"/>
                        <a:t>Handlingen foretages i ét arbejdsområde, så brugerne ikke skal skifte mellem to arbejdsområder.</a:t>
                      </a:r>
                      <a:endParaRPr lang="da-DK" sz="1200" noProof="0" dirty="0">
                        <a:ea typeface="Roboto"/>
                        <a:cs typeface="Roboto"/>
                      </a:endParaRPr>
                    </a:p>
                  </a:txBody>
                  <a:tcPr/>
                </a:tc>
                <a:extLst>
                  <a:ext uri="{0D108BD9-81ED-4DB2-BD59-A6C34878D82A}">
                    <a16:rowId xmlns:a16="http://schemas.microsoft.com/office/drawing/2014/main" val="3123199064"/>
                  </a:ext>
                </a:extLst>
              </a:tr>
              <a:tr h="370840">
                <a:tc>
                  <a:txBody>
                    <a:bodyPr/>
                    <a:lstStyle/>
                    <a:p>
                      <a:r>
                        <a:rPr lang="da-DK" sz="1200" b="0" noProof="0" dirty="0">
                          <a:latin typeface="+mn-lt"/>
                        </a:rPr>
                        <a:t>Hjælpefunktion</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I stedet for F1-links til Cicero Connect får brugerne nu direkte hjælp der, hvor brugeren arbejder i systemet.</a:t>
                      </a:r>
                      <a:endParaRPr lang="da-DK" sz="1200" b="0" noProof="0" dirty="0">
                        <a:latin typeface="+mn-lt"/>
                      </a:endParaRPr>
                    </a:p>
                  </a:txBody>
                  <a:tcPr/>
                </a:tc>
                <a:extLst>
                  <a:ext uri="{0D108BD9-81ED-4DB2-BD59-A6C34878D82A}">
                    <a16:rowId xmlns:a16="http://schemas.microsoft.com/office/drawing/2014/main" val="1447225240"/>
                  </a:ext>
                </a:extLst>
              </a:tr>
              <a:tr h="370840">
                <a:tc>
                  <a:txBody>
                    <a:bodyPr/>
                    <a:lstStyle/>
                    <a:p>
                      <a:r>
                        <a:rPr lang="da-DK" sz="1200" noProof="0" dirty="0"/>
                        <a:t>Tastaturgenveje (Genvejstaster) </a:t>
                      </a:r>
                      <a:r>
                        <a:rPr lang="da-DK" sz="1200" b="0" noProof="0" dirty="0">
                          <a:latin typeface="+mn-lt"/>
                        </a:rPr>
                        <a:t> </a:t>
                      </a:r>
                      <a:endParaRPr lang="da-DK" sz="1200" b="0" noProof="0" dirty="0">
                        <a:solidFill>
                          <a:schemeClr val="tx1"/>
                        </a:solidFill>
                        <a:latin typeface="+mn-lt"/>
                      </a:endParaRPr>
                    </a:p>
                  </a:txBody>
                  <a:tcPr/>
                </a:tc>
                <a:tc>
                  <a:txBody>
                    <a:bodyPr/>
                    <a:lstStyle/>
                    <a:p>
                      <a:pPr marL="0" indent="0">
                        <a:buNone/>
                      </a:pPr>
                      <a:r>
                        <a:rPr lang="da-DK" sz="1200" noProof="0" dirty="0"/>
                        <a:t>I stedet for tastaturgenveje følger brugerne arbejdsgange, der guider dem gennem opgaverne. </a:t>
                      </a:r>
                      <a:endParaRPr lang="da-DK" sz="1200" noProof="0" dirty="0">
                        <a:ea typeface="Roboto"/>
                        <a:cs typeface="Roboto"/>
                      </a:endParaRPr>
                    </a:p>
                  </a:txBody>
                  <a:tcPr/>
                </a:tc>
                <a:extLst>
                  <a:ext uri="{0D108BD9-81ED-4DB2-BD59-A6C34878D82A}">
                    <a16:rowId xmlns:a16="http://schemas.microsoft.com/office/drawing/2014/main" val="2973708421"/>
                  </a:ext>
                </a:extLst>
              </a:tr>
              <a:tr h="370840">
                <a:tc>
                  <a:txBody>
                    <a:bodyPr/>
                    <a:lstStyle/>
                    <a:p>
                      <a:r>
                        <a:rPr lang="da-DK" sz="1200" b="0" noProof="0" dirty="0">
                          <a:latin typeface="+mn-lt"/>
                        </a:rPr>
                        <a:t>Mobil adgang til Cicero</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Systemet kan tilgås via tablet og/eller mobiltelefon.</a:t>
                      </a:r>
                      <a:endParaRPr lang="da-DK" sz="1200" b="0" noProof="0" dirty="0">
                        <a:latin typeface="+mn-lt"/>
                      </a:endParaRPr>
                    </a:p>
                  </a:txBody>
                  <a:tcPr/>
                </a:tc>
                <a:extLst>
                  <a:ext uri="{0D108BD9-81ED-4DB2-BD59-A6C34878D82A}">
                    <a16:rowId xmlns:a16="http://schemas.microsoft.com/office/drawing/2014/main" val="620847053"/>
                  </a:ext>
                </a:extLst>
              </a:tr>
              <a:tr h="370840">
                <a:tc>
                  <a:txBody>
                    <a:bodyPr/>
                    <a:lstStyle/>
                    <a:p>
                      <a:r>
                        <a:rPr lang="da-DK" sz="1200" b="0" noProof="0" dirty="0">
                          <a:latin typeface="+mn-lt"/>
                        </a:rPr>
                        <a:t>Ændret tilgang til Cicero Explore</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Adgangen til Cicero Explore ændres fra en LMS-specifik funktion (F8) til den nye funktion "Produkter og link" i Cicero Mobile. </a:t>
                      </a:r>
                      <a:endParaRPr lang="da-DK" sz="1200" b="0" noProof="0" dirty="0">
                        <a:latin typeface="+mn-lt"/>
                      </a:endParaRPr>
                    </a:p>
                  </a:txBody>
                  <a:tcPr/>
                </a:tc>
                <a:extLst>
                  <a:ext uri="{0D108BD9-81ED-4DB2-BD59-A6C34878D82A}">
                    <a16:rowId xmlns:a16="http://schemas.microsoft.com/office/drawing/2014/main" val="1143642494"/>
                  </a:ext>
                </a:extLst>
              </a:tr>
              <a:tr h="370840">
                <a:tc>
                  <a:txBody>
                    <a:bodyPr/>
                    <a:lstStyle/>
                    <a:p>
                      <a:r>
                        <a:rPr lang="da-DK" sz="1200" b="0" noProof="0" dirty="0">
                          <a:latin typeface="+mn-lt"/>
                        </a:rPr>
                        <a:t>Plukliste</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Den elektroniske pluklistefunktion integreres i Cicero Mobile, fremfor et eksternt system eller via udprint.</a:t>
                      </a:r>
                      <a:endParaRPr lang="da-DK" sz="1200" b="0" noProof="0" dirty="0">
                        <a:latin typeface="+mn-lt"/>
                      </a:endParaRPr>
                    </a:p>
                  </a:txBody>
                  <a:tcPr/>
                </a:tc>
                <a:extLst>
                  <a:ext uri="{0D108BD9-81ED-4DB2-BD59-A6C34878D82A}">
                    <a16:rowId xmlns:a16="http://schemas.microsoft.com/office/drawing/2014/main" val="1002544113"/>
                  </a:ext>
                </a:extLst>
              </a:tr>
              <a:tr h="370840">
                <a:tc>
                  <a:txBody>
                    <a:bodyPr/>
                    <a:lstStyle/>
                    <a:p>
                      <a:r>
                        <a:rPr lang="da-DK" sz="1200" noProof="0" dirty="0"/>
                        <a:t>Katalogisering i FBIKat</a:t>
                      </a:r>
                      <a:endParaRPr lang="da-DK" sz="1200" b="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Brugere skal ikke længere katalogisere i Cicero Mobile men skal i stedet for katalogisere i FBIKat. </a:t>
                      </a:r>
                      <a:endParaRPr lang="da-DK" sz="1200" b="0" noProof="0" dirty="0">
                        <a:latin typeface="+mn-lt"/>
                      </a:endParaRPr>
                    </a:p>
                  </a:txBody>
                  <a:tcPr/>
                </a:tc>
                <a:extLst>
                  <a:ext uri="{0D108BD9-81ED-4DB2-BD59-A6C34878D82A}">
                    <a16:rowId xmlns:a16="http://schemas.microsoft.com/office/drawing/2014/main" val="896371923"/>
                  </a:ext>
                </a:extLst>
              </a:tr>
              <a:tr h="370840">
                <a:tc>
                  <a:txBody>
                    <a:bodyPr/>
                    <a:lstStyle/>
                    <a:p>
                      <a:r>
                        <a:rPr lang="da-DK" sz="1200" kern="1200" noProof="0" dirty="0">
                          <a:solidFill>
                            <a:schemeClr val="dk1"/>
                          </a:solidFill>
                          <a:latin typeface="+mn-lt"/>
                          <a:ea typeface="+mn-ea"/>
                          <a:cs typeface="+mn-cs"/>
                        </a:rPr>
                        <a:t>Masseredigering af materialer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Det er nu muligt at redigere alle materialer fra en søgning på én gang. Man behøver ikke længere scrolle til bunds i søgeresultatet for at få adgang til alle materialer.</a:t>
                      </a:r>
                      <a:r>
                        <a:rPr lang="da-DK" sz="1200" noProof="0" dirty="0">
                          <a:ea typeface="Roboto"/>
                          <a:cs typeface="Roboto"/>
                        </a:rPr>
                        <a:t> </a:t>
                      </a:r>
                      <a:endParaRPr lang="da-DK" sz="1200" b="0" noProof="0" dirty="0">
                        <a:latin typeface="+mn-lt"/>
                      </a:endParaRPr>
                    </a:p>
                  </a:txBody>
                  <a:tcPr/>
                </a:tc>
                <a:extLst>
                  <a:ext uri="{0D108BD9-81ED-4DB2-BD59-A6C34878D82A}">
                    <a16:rowId xmlns:a16="http://schemas.microsoft.com/office/drawing/2014/main" val="2501105116"/>
                  </a:ext>
                </a:extLst>
              </a:tr>
            </a:tbl>
          </a:graphicData>
        </a:graphic>
      </p:graphicFrame>
    </p:spTree>
    <p:extLst>
      <p:ext uri="{BB962C8B-B14F-4D97-AF65-F5344CB8AC3E}">
        <p14:creationId xmlns:p14="http://schemas.microsoft.com/office/powerpoint/2010/main" val="3974132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7012-7ADF-E00D-CCA9-6282516FBF3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5040E9-B66E-1791-4882-D682C3752B97}"/>
              </a:ext>
            </a:extLst>
          </p:cNvPr>
          <p:cNvSpPr>
            <a:spLocks noGrp="1"/>
          </p:cNvSpPr>
          <p:nvPr>
            <p:ph type="sldNum" sz="quarter" idx="16"/>
          </p:nvPr>
        </p:nvSpPr>
        <p:spPr/>
        <p:txBody>
          <a:bodyPr/>
          <a:lstStyle/>
          <a:p>
            <a:fld id="{23AA811B-2EBD-4900-905E-5BE206449611}" type="slidenum">
              <a:rPr lang="da-DK" noProof="0" smtClean="0"/>
              <a:pPr/>
              <a:t>12</a:t>
            </a:fld>
            <a:endParaRPr lang="da-DK" noProof="0" dirty="0"/>
          </a:p>
        </p:txBody>
      </p:sp>
      <p:sp>
        <p:nvSpPr>
          <p:cNvPr id="3" name="Title 2">
            <a:extLst>
              <a:ext uri="{FF2B5EF4-FFF2-40B4-BE49-F238E27FC236}">
                <a16:creationId xmlns:a16="http://schemas.microsoft.com/office/drawing/2014/main" id="{D053DB9E-94AC-F751-1975-DEE09BED83E7}"/>
              </a:ext>
            </a:extLst>
          </p:cNvPr>
          <p:cNvSpPr>
            <a:spLocks noGrp="1"/>
          </p:cNvSpPr>
          <p:nvPr>
            <p:ph type="title"/>
          </p:nvPr>
        </p:nvSpPr>
        <p:spPr>
          <a:xfrm>
            <a:off x="3848095" y="115298"/>
            <a:ext cx="7802565" cy="673450"/>
          </a:xfrm>
        </p:spPr>
        <p:txBody>
          <a:bodyPr/>
          <a:lstStyle/>
          <a:p>
            <a:r>
              <a:rPr lang="da-DK" noProof="0" dirty="0"/>
              <a:t>Ny brugergrænseflade</a:t>
            </a:r>
          </a:p>
        </p:txBody>
      </p:sp>
      <p:sp>
        <p:nvSpPr>
          <p:cNvPr id="8" name="Text Placeholder 5">
            <a:extLst>
              <a:ext uri="{FF2B5EF4-FFF2-40B4-BE49-F238E27FC236}">
                <a16:creationId xmlns:a16="http://schemas.microsoft.com/office/drawing/2014/main" id="{36944D15-39E2-369E-364D-A1512714CF68}"/>
              </a:ext>
            </a:extLst>
          </p:cNvPr>
          <p:cNvSpPr>
            <a:spLocks noGrp="1"/>
          </p:cNvSpPr>
          <p:nvPr>
            <p:ph type="body" sz="quarter" idx="22"/>
          </p:nvPr>
        </p:nvSpPr>
        <p:spPr>
          <a:xfrm>
            <a:off x="260152" y="272055"/>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A418F128-D9FF-64E7-B32A-0AF15DF9A5E7}"/>
              </a:ext>
            </a:extLst>
          </p:cNvPr>
          <p:cNvSpPr>
            <a:spLocks noGrp="1"/>
          </p:cNvSpPr>
          <p:nvPr>
            <p:ph type="body" sz="quarter" idx="24"/>
          </p:nvPr>
        </p:nvSpPr>
        <p:spPr>
          <a:xfrm>
            <a:off x="258523" y="940282"/>
            <a:ext cx="2368551" cy="997288"/>
          </a:xfrm>
        </p:spPr>
        <p:txBody>
          <a:bodyPr vert="horz" lIns="0" tIns="0" rIns="0" bIns="0" rtlCol="0" anchor="t">
            <a:noAutofit/>
          </a:bodyPr>
          <a:lstStyle/>
          <a:p>
            <a:r>
              <a:rPr lang="da-DK" sz="1200" b="1" noProof="0" dirty="0"/>
              <a:t>Involverede aktører:</a:t>
            </a:r>
          </a:p>
          <a:p>
            <a:r>
              <a:rPr lang="da-DK" sz="1200" noProof="0" dirty="0"/>
              <a:t>Alle brugere af det nuværende LMS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43CBAE12-D780-3725-75F6-815B20B14714}"/>
              </a:ext>
            </a:extLst>
          </p:cNvPr>
          <p:cNvSpPr>
            <a:spLocks noGrp="1"/>
          </p:cNvSpPr>
          <p:nvPr>
            <p:ph type="body" sz="quarter" idx="25"/>
          </p:nvPr>
        </p:nvSpPr>
        <p:spPr>
          <a:xfrm>
            <a:off x="260154" y="1888428"/>
            <a:ext cx="2368551" cy="4355055"/>
          </a:xfrm>
        </p:spPr>
        <p:txBody>
          <a:bodyPr>
            <a:noAutofit/>
          </a:bodyPr>
          <a:lstStyle/>
          <a:p>
            <a:pPr marL="0" indent="0">
              <a:buNone/>
            </a:pPr>
            <a:r>
              <a:rPr lang="da-DK" sz="1200" b="1" noProof="0" dirty="0"/>
              <a:t>Formål:</a:t>
            </a:r>
          </a:p>
          <a:p>
            <a:pPr marL="0" indent="0">
              <a:buNone/>
            </a:pPr>
            <a:r>
              <a:rPr lang="da-DK" sz="1200" noProof="0" dirty="0"/>
              <a:t>At sikre en brugergrænseflade der er let at lære for nye brugere og hurtig at navigere i for erfarne brugere.</a:t>
            </a:r>
          </a:p>
          <a:p>
            <a:pPr marL="0" indent="0">
              <a:buNone/>
            </a:pPr>
            <a:endParaRPr lang="da-DK" sz="1200" b="1" noProof="0" dirty="0"/>
          </a:p>
          <a:p>
            <a:pPr marL="0" indent="0">
              <a:buNone/>
            </a:pPr>
            <a:r>
              <a:rPr lang="da-DK" sz="1200" b="1" noProof="0" dirty="0"/>
              <a:t>Primære output:</a:t>
            </a:r>
          </a:p>
          <a:p>
            <a:pPr marL="0" indent="0">
              <a:buNone/>
            </a:pPr>
            <a:r>
              <a:rPr lang="da-DK" sz="1200" noProof="0" dirty="0"/>
              <a:t>Ny brugergrænseflade der erstatter det gamle LMS-system.</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Brugergrænsefladen er blevet webbaseret og arbejder i højere grad med dialogbokse og faner frem for separate vinduer.</a:t>
            </a:r>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0BD6DF92-6AA8-85D5-526A-4228C7624E3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5AC825F9-1AE6-1F26-B207-1C2C9D5BD7B1}"/>
              </a:ext>
            </a:extLst>
          </p:cNvPr>
          <p:cNvGraphicFramePr>
            <a:graphicFrameLocks noGrp="1"/>
          </p:cNvGraphicFramePr>
          <p:nvPr>
            <p:ph sz="quarter" idx="23"/>
            <p:extLst>
              <p:ext uri="{D42A27DB-BD31-4B8C-83A1-F6EECF244321}">
                <p14:modId xmlns:p14="http://schemas.microsoft.com/office/powerpoint/2010/main" val="3786089492"/>
              </p:ext>
            </p:extLst>
          </p:nvPr>
        </p:nvGraphicFramePr>
        <p:xfrm>
          <a:off x="3848094" y="573163"/>
          <a:ext cx="4374971" cy="420725"/>
        </p:xfrm>
        <a:graphic>
          <a:graphicData uri="http://schemas.openxmlformats.org/drawingml/2006/table">
            <a:tbl>
              <a:tblPr firstRow="1" bandRow="1">
                <a:tableStyleId>{00A15C55-8517-42AA-B614-E9B94910E393}</a:tableStyleId>
              </a:tblPr>
              <a:tblGrid>
                <a:gridCol w="4374971">
                  <a:extLst>
                    <a:ext uri="{9D8B030D-6E8A-4147-A177-3AD203B41FA5}">
                      <a16:colId xmlns:a16="http://schemas.microsoft.com/office/drawing/2014/main" val="1983213361"/>
                    </a:ext>
                  </a:extLst>
                </a:gridCol>
              </a:tblGrid>
              <a:tr h="420725">
                <a:tc>
                  <a:txBody>
                    <a:bodyPr/>
                    <a:lstStyle/>
                    <a:p>
                      <a:pPr algn="ctr"/>
                      <a:r>
                        <a:rPr lang="da-DK" noProof="0" dirty="0"/>
                        <a:t>As-is (FBS) – LMS brugergrænseflade</a:t>
                      </a:r>
                    </a:p>
                  </a:txBody>
                  <a:tcPr>
                    <a:solidFill>
                      <a:srgbClr val="003399"/>
                    </a:solidFill>
                  </a:tcPr>
                </a:tc>
                <a:extLst>
                  <a:ext uri="{0D108BD9-81ED-4DB2-BD59-A6C34878D82A}">
                    <a16:rowId xmlns:a16="http://schemas.microsoft.com/office/drawing/2014/main" val="3897556188"/>
                  </a:ext>
                </a:extLst>
              </a:tr>
            </a:tbl>
          </a:graphicData>
        </a:graphic>
      </p:graphicFrame>
      <p:graphicFrame>
        <p:nvGraphicFramePr>
          <p:cNvPr id="13" name="Content Placeholder 8">
            <a:extLst>
              <a:ext uri="{FF2B5EF4-FFF2-40B4-BE49-F238E27FC236}">
                <a16:creationId xmlns:a16="http://schemas.microsoft.com/office/drawing/2014/main" id="{94353DE6-A2BF-D43E-27EC-07A322888195}"/>
              </a:ext>
            </a:extLst>
          </p:cNvPr>
          <p:cNvGraphicFramePr>
            <a:graphicFrameLocks/>
          </p:cNvGraphicFramePr>
          <p:nvPr>
            <p:extLst>
              <p:ext uri="{D42A27DB-BD31-4B8C-83A1-F6EECF244321}">
                <p14:modId xmlns:p14="http://schemas.microsoft.com/office/powerpoint/2010/main" val="1261950439"/>
              </p:ext>
            </p:extLst>
          </p:nvPr>
        </p:nvGraphicFramePr>
        <p:xfrm>
          <a:off x="5511620" y="3562665"/>
          <a:ext cx="5866771" cy="405515"/>
        </p:xfrm>
        <a:graphic>
          <a:graphicData uri="http://schemas.openxmlformats.org/drawingml/2006/table">
            <a:tbl>
              <a:tblPr firstRow="1" bandRow="1">
                <a:tableStyleId>{00A15C55-8517-42AA-B614-E9B94910E393}</a:tableStyleId>
              </a:tblPr>
              <a:tblGrid>
                <a:gridCol w="5866771">
                  <a:extLst>
                    <a:ext uri="{9D8B030D-6E8A-4147-A177-3AD203B41FA5}">
                      <a16:colId xmlns:a16="http://schemas.microsoft.com/office/drawing/2014/main" val="3064101605"/>
                    </a:ext>
                  </a:extLst>
                </a:gridCol>
              </a:tblGrid>
              <a:tr h="405515">
                <a:tc>
                  <a:txBody>
                    <a:bodyPr/>
                    <a:lstStyle/>
                    <a:p>
                      <a:pPr algn="ctr"/>
                      <a:r>
                        <a:rPr lang="da-DK" noProof="0" dirty="0"/>
                        <a:t>To-be (FBS 2.0) – Cicero Mobile brugergrænseflade</a:t>
                      </a:r>
                    </a:p>
                  </a:txBody>
                  <a:tcPr>
                    <a:solidFill>
                      <a:srgbClr val="FF6600"/>
                    </a:solidFill>
                  </a:tcPr>
                </a:tc>
                <a:extLst>
                  <a:ext uri="{0D108BD9-81ED-4DB2-BD59-A6C34878D82A}">
                    <a16:rowId xmlns:a16="http://schemas.microsoft.com/office/drawing/2014/main" val="3897556188"/>
                  </a:ext>
                </a:extLst>
              </a:tr>
            </a:tbl>
          </a:graphicData>
        </a:graphic>
      </p:graphicFrame>
      <p:pic>
        <p:nvPicPr>
          <p:cNvPr id="6" name="Picture 5">
            <a:extLst>
              <a:ext uri="{FF2B5EF4-FFF2-40B4-BE49-F238E27FC236}">
                <a16:creationId xmlns:a16="http://schemas.microsoft.com/office/drawing/2014/main" id="{DCE330DB-0076-6679-AC16-DE9BB2375C0D}"/>
              </a:ext>
            </a:extLst>
          </p:cNvPr>
          <p:cNvPicPr>
            <a:picLocks noChangeAspect="1"/>
          </p:cNvPicPr>
          <p:nvPr/>
        </p:nvPicPr>
        <p:blipFill>
          <a:blip r:embed="rId4"/>
          <a:stretch>
            <a:fillRect/>
          </a:stretch>
        </p:blipFill>
        <p:spPr>
          <a:xfrm>
            <a:off x="3846465" y="978362"/>
            <a:ext cx="4374971" cy="2489116"/>
          </a:xfrm>
          <a:prstGeom prst="rect">
            <a:avLst/>
          </a:prstGeom>
        </p:spPr>
      </p:pic>
      <p:pic>
        <p:nvPicPr>
          <p:cNvPr id="9" name="Picture 8">
            <a:extLst>
              <a:ext uri="{FF2B5EF4-FFF2-40B4-BE49-F238E27FC236}">
                <a16:creationId xmlns:a16="http://schemas.microsoft.com/office/drawing/2014/main" id="{681C627B-28E2-96B0-F015-C1048291117B}"/>
              </a:ext>
            </a:extLst>
          </p:cNvPr>
          <p:cNvPicPr>
            <a:picLocks noChangeAspect="1"/>
          </p:cNvPicPr>
          <p:nvPr/>
        </p:nvPicPr>
        <p:blipFill>
          <a:blip r:embed="rId5"/>
          <a:stretch>
            <a:fillRect/>
          </a:stretch>
        </p:blipFill>
        <p:spPr>
          <a:xfrm>
            <a:off x="5543686" y="3956148"/>
            <a:ext cx="5810642" cy="2732572"/>
          </a:xfrm>
          <a:prstGeom prst="rect">
            <a:avLst/>
          </a:prstGeom>
          <a:ln>
            <a:solidFill>
              <a:schemeClr val="accent1"/>
            </a:solidFill>
          </a:ln>
        </p:spPr>
      </p:pic>
      <p:grpSp>
        <p:nvGrpSpPr>
          <p:cNvPr id="20" name="Group 19">
            <a:extLst>
              <a:ext uri="{FF2B5EF4-FFF2-40B4-BE49-F238E27FC236}">
                <a16:creationId xmlns:a16="http://schemas.microsoft.com/office/drawing/2014/main" id="{B73B471A-F413-8C57-A196-1414585AB23C}"/>
              </a:ext>
            </a:extLst>
          </p:cNvPr>
          <p:cNvGrpSpPr/>
          <p:nvPr/>
        </p:nvGrpSpPr>
        <p:grpSpPr>
          <a:xfrm>
            <a:off x="8647948" y="1224054"/>
            <a:ext cx="2807408" cy="2202028"/>
            <a:chOff x="3164307" y="4279200"/>
            <a:chExt cx="2807408" cy="2202028"/>
          </a:xfrm>
        </p:grpSpPr>
        <p:sp>
          <p:nvSpPr>
            <p:cNvPr id="15" name="TextBox 14">
              <a:extLst>
                <a:ext uri="{FF2B5EF4-FFF2-40B4-BE49-F238E27FC236}">
                  <a16:creationId xmlns:a16="http://schemas.microsoft.com/office/drawing/2014/main" id="{6232FD69-5B78-2674-0744-A5E34AF52F00}"/>
                </a:ext>
              </a:extLst>
            </p:cNvPr>
            <p:cNvSpPr txBox="1"/>
            <p:nvPr/>
          </p:nvSpPr>
          <p:spPr>
            <a:xfrm>
              <a:off x="3285313" y="4279200"/>
              <a:ext cx="2626242" cy="1815882"/>
            </a:xfrm>
            <a:prstGeom prst="rect">
              <a:avLst/>
            </a:prstGeom>
            <a:noFill/>
          </p:spPr>
          <p:txBody>
            <a:bodyPr wrap="square" lIns="0" tIns="0" rIns="0" bIns="0" rtlCol="0">
              <a:spAutoFit/>
            </a:bodyPr>
            <a:lstStyle/>
            <a:p>
              <a:endParaRPr lang="da-DK" sz="1400" noProof="0" dirty="0"/>
            </a:p>
            <a:p>
              <a:r>
                <a:rPr lang="da-DK" sz="1400" noProof="0" dirty="0"/>
                <a:t>Læs i brugervejledningen i Cicero Connect, hvordan du arbejder med den nye brugergrænseflade:</a:t>
              </a:r>
            </a:p>
            <a:p>
              <a:endParaRPr lang="da-DK" sz="2000" noProof="0" dirty="0"/>
            </a:p>
            <a:p>
              <a:r>
                <a:rPr lang="da-DK" sz="1400" noProof="0" dirty="0">
                  <a:hlinkClick r:id="rId6">
                    <a:extLst>
                      <a:ext uri="{A12FA001-AC4F-418D-AE19-62706E023703}">
                        <ahyp:hlinkClr xmlns:ahyp="http://schemas.microsoft.com/office/drawing/2018/hyperlinkcolor" val="tx"/>
                      </a:ext>
                    </a:extLst>
                  </a:hlinkClick>
                </a:rPr>
                <a:t>https://ciceroconnect.zendesk.com/hc/da/sections/10912909802269-Generelt</a:t>
              </a:r>
              <a:r>
                <a:rPr lang="da-DK" sz="1400" noProof="0" dirty="0"/>
                <a:t> </a:t>
              </a:r>
            </a:p>
          </p:txBody>
        </p:sp>
        <p:sp>
          <p:nvSpPr>
            <p:cNvPr id="19" name="Rectangle: Rounded Corners 18">
              <a:extLst>
                <a:ext uri="{FF2B5EF4-FFF2-40B4-BE49-F238E27FC236}">
                  <a16:creationId xmlns:a16="http://schemas.microsoft.com/office/drawing/2014/main" id="{865B0192-23BF-F69A-22F7-2E55453EB9EF}"/>
                </a:ext>
              </a:extLst>
            </p:cNvPr>
            <p:cNvSpPr/>
            <p:nvPr/>
          </p:nvSpPr>
          <p:spPr>
            <a:xfrm>
              <a:off x="3164307" y="4331678"/>
              <a:ext cx="2807408" cy="2149550"/>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grpSp>
    </p:spTree>
    <p:extLst>
      <p:ext uri="{BB962C8B-B14F-4D97-AF65-F5344CB8AC3E}">
        <p14:creationId xmlns:p14="http://schemas.microsoft.com/office/powerpoint/2010/main" val="172928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54284-F5EE-C9E1-48C2-3BF72BD7C372}"/>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5F76BE70-AC01-67CF-3875-41777F32A6B8}"/>
              </a:ext>
            </a:extLst>
          </p:cNvPr>
          <p:cNvGraphicFramePr>
            <a:graphicFrameLocks noGrp="1"/>
          </p:cNvGraphicFramePr>
          <p:nvPr>
            <p:extLst>
              <p:ext uri="{D42A27DB-BD31-4B8C-83A1-F6EECF244321}">
                <p14:modId xmlns:p14="http://schemas.microsoft.com/office/powerpoint/2010/main" val="3697012492"/>
              </p:ext>
            </p:extLst>
          </p:nvPr>
        </p:nvGraphicFramePr>
        <p:xfrm>
          <a:off x="3680335" y="1918475"/>
          <a:ext cx="8251508" cy="4723760"/>
        </p:xfrm>
        <a:graphic>
          <a:graphicData uri="http://schemas.openxmlformats.org/drawingml/2006/table">
            <a:tbl>
              <a:tblPr firstRow="1" bandRow="1">
                <a:tableStyleId>{7DF18680-E054-41AD-8BC1-D1AEF772440D}</a:tableStyleId>
              </a:tblPr>
              <a:tblGrid>
                <a:gridCol w="4125754">
                  <a:extLst>
                    <a:ext uri="{9D8B030D-6E8A-4147-A177-3AD203B41FA5}">
                      <a16:colId xmlns:a16="http://schemas.microsoft.com/office/drawing/2014/main" val="2559733021"/>
                    </a:ext>
                  </a:extLst>
                </a:gridCol>
                <a:gridCol w="4125754">
                  <a:extLst>
                    <a:ext uri="{9D8B030D-6E8A-4147-A177-3AD203B41FA5}">
                      <a16:colId xmlns:a16="http://schemas.microsoft.com/office/drawing/2014/main" val="1804234825"/>
                    </a:ext>
                  </a:extLst>
                </a:gridCol>
              </a:tblGrid>
              <a:tr h="41116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800" noProof="0" dirty="0"/>
                        <a:t>To-be (FBS 2.0) </a:t>
                      </a:r>
                    </a:p>
                  </a:txBody>
                  <a:tcPr/>
                </a:tc>
                <a:tc hMerge="1">
                  <a:txBody>
                    <a:bodyPr/>
                    <a:lstStyle/>
                    <a:p>
                      <a:endParaRPr lang="da-DK" dirty="0"/>
                    </a:p>
                  </a:txBody>
                  <a:tcPr/>
                </a:tc>
                <a:extLst>
                  <a:ext uri="{0D108BD9-81ED-4DB2-BD59-A6C34878D82A}">
                    <a16:rowId xmlns:a16="http://schemas.microsoft.com/office/drawing/2014/main" val="3157931647"/>
                  </a:ext>
                </a:extLst>
              </a:tr>
              <a:tr h="41116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noProof="0" dirty="0"/>
                        <a:t>I Cicero Mobile er listerne fordelt ud i forhold til den kontekst de skal anvendes! </a:t>
                      </a:r>
                    </a:p>
                  </a:txBody>
                  <a:tcPr/>
                </a:tc>
                <a:tc hMerge="1">
                  <a:txBody>
                    <a:bodyPr/>
                    <a:lstStyle/>
                    <a:p>
                      <a:endParaRPr lang="da-DK" dirty="0"/>
                    </a:p>
                  </a:txBody>
                  <a:tcPr/>
                </a:tc>
                <a:extLst>
                  <a:ext uri="{0D108BD9-81ED-4DB2-BD59-A6C34878D82A}">
                    <a16:rowId xmlns:a16="http://schemas.microsoft.com/office/drawing/2014/main" val="2689825453"/>
                  </a:ext>
                </a:extLst>
              </a:tr>
              <a:tr h="1700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noProof="0" dirty="0"/>
                        <a:t>Pluklister: </a:t>
                      </a:r>
                      <a:r>
                        <a:rPr lang="da-DK" sz="1400" b="0" noProof="0" dirty="0"/>
                        <a:t>Har sin egen </a:t>
                      </a:r>
                      <a:r>
                        <a:rPr lang="da-DK" sz="1400" noProof="0" dirty="0"/>
                        <a:t>fane under ”Reservationer og bookinger”.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endParaRPr lang="da-DK" sz="1400" noProof="0" dirty="0"/>
                    </a:p>
                  </a:txBody>
                  <a:tcPr>
                    <a:solidFill>
                      <a:srgbClr val="D1D5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noProof="0" dirty="0">
                          <a:solidFill>
                            <a:schemeClr val="dk1"/>
                          </a:solidFill>
                        </a:rPr>
                        <a:t>Beskedkø: </a:t>
                      </a:r>
                      <a:r>
                        <a:rPr lang="da-DK" sz="1400" b="0" noProof="0" dirty="0"/>
                        <a:t>Har sin egen </a:t>
                      </a:r>
                      <a:r>
                        <a:rPr lang="da-DK" sz="1400" noProof="0" dirty="0"/>
                        <a:t>fane under </a:t>
                      </a:r>
                      <a:r>
                        <a:rPr lang="da-DK" sz="1400" b="0" noProof="0" dirty="0">
                          <a:solidFill>
                            <a:schemeClr val="dk1"/>
                          </a:solidFill>
                        </a:rPr>
                        <a:t>”Lånere” og er omdøbt til ”Beskedhåndtering”</a:t>
                      </a:r>
                    </a:p>
                    <a:p>
                      <a:endParaRPr lang="da-DK" sz="1400" noProof="0" dirty="0"/>
                    </a:p>
                  </a:txBody>
                  <a:tcPr>
                    <a:solidFill>
                      <a:srgbClr val="D1D5DE"/>
                    </a:solidFill>
                  </a:tcPr>
                </a:tc>
                <a:extLst>
                  <a:ext uri="{0D108BD9-81ED-4DB2-BD59-A6C34878D82A}">
                    <a16:rowId xmlns:a16="http://schemas.microsoft.com/office/drawing/2014/main" val="2444302123"/>
                  </a:ext>
                </a:extLst>
              </a:tr>
              <a:tr h="1297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noProof="0" dirty="0"/>
                        <a:t>Mellemværende: </a:t>
                      </a:r>
                      <a:r>
                        <a:rPr lang="da-DK" sz="1400" b="0" noProof="0" dirty="0"/>
                        <a:t>Har sin egen </a:t>
                      </a:r>
                      <a:r>
                        <a:rPr lang="da-DK" sz="1400" noProof="0" dirty="0"/>
                        <a:t>fane under </a:t>
                      </a:r>
                      <a:r>
                        <a:rPr lang="da-DK" sz="1400" b="0" noProof="0" dirty="0">
                          <a:solidFill>
                            <a:schemeClr val="dk1"/>
                          </a:solidFill>
                        </a:rPr>
                        <a:t>”Lånere”</a:t>
                      </a: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400" b="1" kern="1200" noProof="0" dirty="0">
                        <a:solidFill>
                          <a:schemeClr val="dk1"/>
                        </a:solidFill>
                        <a:latin typeface="+mn-lt"/>
                        <a:ea typeface="+mn-ea"/>
                        <a:cs typeface="+mn-cs"/>
                      </a:endParaRPr>
                    </a:p>
                    <a:p>
                      <a:endParaRPr lang="da-DK" sz="1400" noProof="0" dirty="0"/>
                    </a:p>
                  </a:txBody>
                  <a:tcPr>
                    <a:solidFill>
                      <a:srgbClr val="D1D5DE"/>
                    </a:solidFill>
                  </a:tcPr>
                </a:tc>
                <a:tc>
                  <a:txBody>
                    <a:bodyPr/>
                    <a:lstStyle/>
                    <a:p>
                      <a:pPr>
                        <a:defRPr/>
                      </a:pPr>
                      <a:r>
                        <a:rPr lang="da-DK" sz="1400" b="1" noProof="0" dirty="0">
                          <a:solidFill>
                            <a:schemeClr val="dk1"/>
                          </a:solidFill>
                        </a:rPr>
                        <a:t>Udlånslister: </a:t>
                      </a:r>
                      <a:r>
                        <a:rPr lang="da-DK" sz="1400" b="0" noProof="0" dirty="0">
                          <a:solidFill>
                            <a:schemeClr val="dk1"/>
                          </a:solidFill>
                        </a:rPr>
                        <a:t> Er at finde under fanen ”Lånere”.</a:t>
                      </a:r>
                    </a:p>
                    <a:p>
                      <a:pPr>
                        <a:defRPr/>
                      </a:pPr>
                      <a:r>
                        <a:rPr lang="da-DK" sz="1400" noProof="0" dirty="0">
                          <a:solidFill>
                            <a:schemeClr val="dk1"/>
                          </a:solidFill>
                        </a:rPr>
                        <a:t>Fremsøgning af ”</a:t>
                      </a:r>
                      <a:r>
                        <a:rPr lang="da-DK" sz="1400" noProof="0" dirty="0"/>
                        <a:t>Udlånslister” er yderligere specificeret i slide ”Udlånslister”.</a:t>
                      </a:r>
                      <a:endParaRPr lang="da-DK" sz="1400" noProof="0" dirty="0">
                        <a:solidFill>
                          <a:schemeClr val="dk1"/>
                        </a:solidFill>
                      </a:endParaRPr>
                    </a:p>
                    <a:p>
                      <a:endParaRPr lang="da-DK" sz="1400" noProof="0" dirty="0"/>
                    </a:p>
                  </a:txBody>
                  <a:tcPr>
                    <a:solidFill>
                      <a:srgbClr val="D1D5DE"/>
                    </a:solidFill>
                  </a:tcPr>
                </a:tc>
                <a:extLst>
                  <a:ext uri="{0D108BD9-81ED-4DB2-BD59-A6C34878D82A}">
                    <a16:rowId xmlns:a16="http://schemas.microsoft.com/office/drawing/2014/main" val="702785975"/>
                  </a:ext>
                </a:extLst>
              </a:tr>
              <a:tr h="70967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noProof="0" dirty="0">
                          <a:ea typeface="Roboto"/>
                          <a:cs typeface="Roboto"/>
                        </a:rPr>
                        <a:t>Nødsystem: </a:t>
                      </a:r>
                      <a:r>
                        <a:rPr lang="da-DK" sz="1400" b="0" noProof="0" dirty="0">
                          <a:ea typeface="Roboto"/>
                          <a:cs typeface="Roboto"/>
                        </a:rPr>
                        <a:t>I </a:t>
                      </a:r>
                      <a:r>
                        <a:rPr lang="da-DK" sz="1400" dirty="0"/>
                        <a:t>Cicero Mobile er nødsystemet en separat offlineklient, der installeres lokalt. Mister Cicero Mobile forbindelsen, skifter brugeren til nødsystemet og fortsætter lån/aflevering, som synkroniseres til Cicero, når forbindelsen genetableres.</a:t>
                      </a:r>
                      <a:endParaRPr lang="da-DK" sz="1400" b="1" noProof="0" dirty="0">
                        <a:ea typeface="Roboto"/>
                        <a:cs typeface="Roboto"/>
                      </a:endParaRPr>
                    </a:p>
                  </a:txBody>
                  <a:tcPr>
                    <a:solidFill>
                      <a:srgbClr val="D1D5DE"/>
                    </a:solidFill>
                  </a:tcPr>
                </a:tc>
                <a:tc hMerge="1">
                  <a:txBody>
                    <a:bodyPr/>
                    <a:lstStyle/>
                    <a:p>
                      <a:endParaRPr dirty="0"/>
                    </a:p>
                  </a:txBody>
                  <a:tcPr/>
                </a:tc>
                <a:extLst>
                  <a:ext uri="{0D108BD9-81ED-4DB2-BD59-A6C34878D82A}">
                    <a16:rowId xmlns:a16="http://schemas.microsoft.com/office/drawing/2014/main" val="3379415716"/>
                  </a:ext>
                </a:extLst>
              </a:tr>
            </a:tbl>
          </a:graphicData>
        </a:graphic>
      </p:graphicFrame>
      <p:pic>
        <p:nvPicPr>
          <p:cNvPr id="16" name="Picture 15">
            <a:extLst>
              <a:ext uri="{FF2B5EF4-FFF2-40B4-BE49-F238E27FC236}">
                <a16:creationId xmlns:a16="http://schemas.microsoft.com/office/drawing/2014/main" id="{BCA3F05B-68F2-2ED4-75A3-954B36569659}"/>
              </a:ext>
            </a:extLst>
          </p:cNvPr>
          <p:cNvPicPr>
            <a:picLocks noChangeAspect="1"/>
          </p:cNvPicPr>
          <p:nvPr/>
        </p:nvPicPr>
        <p:blipFill>
          <a:blip r:embed="rId3"/>
          <a:stretch>
            <a:fillRect/>
          </a:stretch>
        </p:blipFill>
        <p:spPr>
          <a:xfrm>
            <a:off x="4671040" y="4823066"/>
            <a:ext cx="2910579" cy="100989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2C10A23B-5531-26C1-8707-2259DA61FCFF}"/>
              </a:ext>
            </a:extLst>
          </p:cNvPr>
          <p:cNvSpPr>
            <a:spLocks noGrp="1"/>
          </p:cNvSpPr>
          <p:nvPr>
            <p:ph type="sldNum" sz="quarter" idx="16"/>
          </p:nvPr>
        </p:nvSpPr>
        <p:spPr>
          <a:xfrm>
            <a:off x="11764082" y="6575560"/>
            <a:ext cx="335521" cy="180000"/>
          </a:xfrm>
        </p:spPr>
        <p:txBody>
          <a:bodyPr/>
          <a:lstStyle/>
          <a:p>
            <a:fld id="{23AA811B-2EBD-4900-905E-5BE206449611}" type="slidenum">
              <a:rPr lang="da-DK" noProof="0" smtClean="0"/>
              <a:pPr/>
              <a:t>13</a:t>
            </a:fld>
            <a:endParaRPr lang="da-DK" noProof="0" dirty="0"/>
          </a:p>
        </p:txBody>
      </p:sp>
      <p:sp>
        <p:nvSpPr>
          <p:cNvPr id="3" name="Title 2">
            <a:extLst>
              <a:ext uri="{FF2B5EF4-FFF2-40B4-BE49-F238E27FC236}">
                <a16:creationId xmlns:a16="http://schemas.microsoft.com/office/drawing/2014/main" id="{7E031DF1-5902-E7EC-8C2A-947BE656B0CC}"/>
              </a:ext>
            </a:extLst>
          </p:cNvPr>
          <p:cNvSpPr>
            <a:spLocks noGrp="1"/>
          </p:cNvSpPr>
          <p:nvPr>
            <p:ph type="title"/>
          </p:nvPr>
        </p:nvSpPr>
        <p:spPr>
          <a:xfrm>
            <a:off x="3670812" y="109488"/>
            <a:ext cx="7802565" cy="673450"/>
          </a:xfrm>
        </p:spPr>
        <p:txBody>
          <a:bodyPr/>
          <a:lstStyle/>
          <a:p>
            <a:r>
              <a:rPr lang="da-DK" noProof="0" dirty="0">
                <a:latin typeface="Roboto Light"/>
                <a:ea typeface="Roboto Light"/>
                <a:cs typeface="Roboto Light"/>
              </a:rPr>
              <a:t>Lister </a:t>
            </a:r>
          </a:p>
        </p:txBody>
      </p:sp>
      <p:sp>
        <p:nvSpPr>
          <p:cNvPr id="8" name="Text Placeholder 5">
            <a:extLst>
              <a:ext uri="{FF2B5EF4-FFF2-40B4-BE49-F238E27FC236}">
                <a16:creationId xmlns:a16="http://schemas.microsoft.com/office/drawing/2014/main" id="{73B447C5-BA2A-696F-1009-4EE4E2F47312}"/>
              </a:ext>
            </a:extLst>
          </p:cNvPr>
          <p:cNvSpPr>
            <a:spLocks noGrp="1"/>
          </p:cNvSpPr>
          <p:nvPr>
            <p:ph type="body" sz="quarter" idx="22"/>
          </p:nvPr>
        </p:nvSpPr>
        <p:spPr>
          <a:xfrm>
            <a:off x="260156" y="234954"/>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endParaRPr lang="da-DK" sz="1200" noProof="0" dirty="0">
              <a:latin typeface="+mn-lt"/>
              <a:ea typeface="Roboto"/>
              <a:cs typeface="Roboto"/>
            </a:endParaRPr>
          </a:p>
        </p:txBody>
      </p:sp>
      <p:sp>
        <p:nvSpPr>
          <p:cNvPr id="10" name="Text Placeholder 6">
            <a:extLst>
              <a:ext uri="{FF2B5EF4-FFF2-40B4-BE49-F238E27FC236}">
                <a16:creationId xmlns:a16="http://schemas.microsoft.com/office/drawing/2014/main" id="{90DA4881-E5E9-35F0-5D2E-12C4064BF650}"/>
              </a:ext>
            </a:extLst>
          </p:cNvPr>
          <p:cNvSpPr>
            <a:spLocks noGrp="1"/>
          </p:cNvSpPr>
          <p:nvPr>
            <p:ph type="body" sz="quarter" idx="24"/>
          </p:nvPr>
        </p:nvSpPr>
        <p:spPr>
          <a:xfrm>
            <a:off x="260154" y="969068"/>
            <a:ext cx="2368551" cy="673449"/>
          </a:xfrm>
        </p:spPr>
        <p:txBody>
          <a:bodyPr vert="horz" lIns="0" tIns="0" rIns="0" bIns="0" rtlCol="0" anchor="t">
            <a:noAutofit/>
          </a:bodyPr>
          <a:lstStyle/>
          <a:p>
            <a:r>
              <a:rPr lang="da-DK" sz="1200" b="1" noProof="0" dirty="0"/>
              <a:t>Involverede aktører:</a:t>
            </a:r>
          </a:p>
          <a:p>
            <a:r>
              <a:rPr lang="da-DK" sz="1200" noProof="0" dirty="0"/>
              <a:t>Alle brugere af Cicero Mobile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D8BF5551-CADC-CF90-5B9A-2BA27041A04A}"/>
              </a:ext>
            </a:extLst>
          </p:cNvPr>
          <p:cNvSpPr>
            <a:spLocks noGrp="1"/>
          </p:cNvSpPr>
          <p:nvPr>
            <p:ph type="body" sz="quarter" idx="25"/>
          </p:nvPr>
        </p:nvSpPr>
        <p:spPr>
          <a:xfrm>
            <a:off x="260154" y="1940785"/>
            <a:ext cx="2368551" cy="4135438"/>
          </a:xfrm>
        </p:spPr>
        <p:txBody>
          <a:bodyPr>
            <a:noAutofit/>
          </a:bodyPr>
          <a:lstStyle/>
          <a:p>
            <a:pPr marL="0" indent="0">
              <a:buNone/>
            </a:pPr>
            <a:r>
              <a:rPr lang="da-DK" sz="1200" b="1" noProof="0" dirty="0"/>
              <a:t>Formål:</a:t>
            </a:r>
          </a:p>
          <a:p>
            <a:pPr marL="0" indent="0">
              <a:buNone/>
            </a:pPr>
            <a:r>
              <a:rPr lang="da-DK" sz="1200" noProof="0" dirty="0"/>
              <a:t>At gøre det lettere og hurtigere for brugerne at finde og bruge lister ved at placere dem i deres naturlige kontekst.</a:t>
            </a:r>
          </a:p>
          <a:p>
            <a:pPr marL="0" indent="0">
              <a:buNone/>
            </a:pPr>
            <a:endParaRPr lang="da-DK" sz="1200" b="1" noProof="0" dirty="0"/>
          </a:p>
          <a:p>
            <a:pPr marL="0" indent="0">
              <a:buNone/>
            </a:pPr>
            <a:r>
              <a:rPr lang="da-DK" sz="1200" b="1" noProof="0" dirty="0"/>
              <a:t>Primære output:</a:t>
            </a:r>
          </a:p>
          <a:p>
            <a:pPr marL="0" indent="0">
              <a:buNone/>
            </a:pPr>
            <a:r>
              <a:rPr lang="da-DK" sz="1200" noProof="0" dirty="0"/>
              <a:t>Listerne er integreret i arbejdsgangens naturlige flow.</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Listerne flyttes fra den centrale F5-menu og integreres i de funktioner, hvor de skal anvendes.  </a:t>
            </a:r>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5E91DBE1-9C46-8972-D761-A5569DEDE6A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8">
            <a:extLst>
              <a:ext uri="{FF2B5EF4-FFF2-40B4-BE49-F238E27FC236}">
                <a16:creationId xmlns:a16="http://schemas.microsoft.com/office/drawing/2014/main" id="{7AD10DD0-C03E-D389-73B9-A024D4922837}"/>
              </a:ext>
            </a:extLst>
          </p:cNvPr>
          <p:cNvGraphicFramePr>
            <a:graphicFrameLocks noGrp="1"/>
          </p:cNvGraphicFramePr>
          <p:nvPr>
            <p:ph sz="quarter" idx="23"/>
            <p:extLst>
              <p:ext uri="{D42A27DB-BD31-4B8C-83A1-F6EECF244321}">
                <p14:modId xmlns:p14="http://schemas.microsoft.com/office/powerpoint/2010/main" val="1005943163"/>
              </p:ext>
            </p:extLst>
          </p:nvPr>
        </p:nvGraphicFramePr>
        <p:xfrm>
          <a:off x="3680336" y="512036"/>
          <a:ext cx="5263367" cy="1219751"/>
        </p:xfrm>
        <a:graphic>
          <a:graphicData uri="http://schemas.openxmlformats.org/drawingml/2006/table">
            <a:tbl>
              <a:tblPr firstRow="1" bandRow="1">
                <a:tableStyleId>{00A15C55-8517-42AA-B614-E9B94910E393}</a:tableStyleId>
              </a:tblPr>
              <a:tblGrid>
                <a:gridCol w="5263367">
                  <a:extLst>
                    <a:ext uri="{9D8B030D-6E8A-4147-A177-3AD203B41FA5}">
                      <a16:colId xmlns:a16="http://schemas.microsoft.com/office/drawing/2014/main" val="1983213361"/>
                    </a:ext>
                  </a:extLst>
                </a:gridCol>
              </a:tblGrid>
              <a:tr h="284951">
                <a:tc>
                  <a:txBody>
                    <a:bodyPr/>
                    <a:lstStyle/>
                    <a:p>
                      <a:pPr algn="ctr"/>
                      <a:r>
                        <a:rPr lang="da-DK" noProof="0" dirty="0"/>
                        <a:t>As-is (FBS)</a:t>
                      </a:r>
                    </a:p>
                  </a:txBody>
                  <a:tcPr>
                    <a:solidFill>
                      <a:srgbClr val="003399"/>
                    </a:solidFill>
                  </a:tcPr>
                </a:tc>
                <a:extLst>
                  <a:ext uri="{0D108BD9-81ED-4DB2-BD59-A6C34878D82A}">
                    <a16:rowId xmlns:a16="http://schemas.microsoft.com/office/drawing/2014/main" val="3897556188"/>
                  </a:ext>
                </a:extLst>
              </a:tr>
              <a:tr h="853991">
                <a:tc>
                  <a:txBody>
                    <a:bodyPr/>
                    <a:lstStyle/>
                    <a:p>
                      <a:pPr marL="0" indent="0">
                        <a:buNone/>
                      </a:pPr>
                      <a:r>
                        <a:rPr lang="da-DK" sz="1400" noProof="0" dirty="0"/>
                        <a:t>F5 Lister</a:t>
                      </a:r>
                    </a:p>
                    <a:p>
                      <a:pPr marL="0" indent="0">
                        <a:buNone/>
                      </a:pPr>
                      <a:r>
                        <a:rPr lang="da-DK" sz="1400" noProof="0" dirty="0"/>
                        <a:t>Følgende lister samlet under F5 i LMS: </a:t>
                      </a:r>
                      <a:endParaRPr lang="da-DK" sz="1400" b="1" noProof="0" dirty="0"/>
                    </a:p>
                    <a:p>
                      <a:pPr marL="0" indent="0">
                        <a:buFontTx/>
                        <a:buNone/>
                      </a:pPr>
                      <a:r>
                        <a:rPr lang="da-DK" sz="1400" b="1" noProof="0" dirty="0"/>
                        <a:t>Pluklister, Mellemværende, Beskedkø, Udlånslister, </a:t>
                      </a:r>
                      <a:r>
                        <a:rPr lang="da-DK" sz="1400" b="1" noProof="0" dirty="0">
                          <a:ea typeface="Roboto"/>
                          <a:cs typeface="Roboto"/>
                        </a:rPr>
                        <a:t>Nødsystem</a:t>
                      </a:r>
                      <a:endParaRPr lang="da-DK" sz="1400" noProof="0" dirty="0"/>
                    </a:p>
                  </a:txBody>
                  <a:tcPr/>
                </a:tc>
                <a:extLst>
                  <a:ext uri="{0D108BD9-81ED-4DB2-BD59-A6C34878D82A}">
                    <a16:rowId xmlns:a16="http://schemas.microsoft.com/office/drawing/2014/main" val="2627285341"/>
                  </a:ext>
                </a:extLst>
              </a:tr>
            </a:tbl>
          </a:graphicData>
        </a:graphic>
      </p:graphicFrame>
      <p:pic>
        <p:nvPicPr>
          <p:cNvPr id="7" name="Picture 6">
            <a:extLst>
              <a:ext uri="{FF2B5EF4-FFF2-40B4-BE49-F238E27FC236}">
                <a16:creationId xmlns:a16="http://schemas.microsoft.com/office/drawing/2014/main" id="{3DA748FE-81C5-B4D7-05E1-97F3BF10AA82}"/>
              </a:ext>
            </a:extLst>
          </p:cNvPr>
          <p:cNvPicPr>
            <a:picLocks noChangeAspect="1"/>
          </p:cNvPicPr>
          <p:nvPr/>
        </p:nvPicPr>
        <p:blipFill>
          <a:blip r:embed="rId5"/>
          <a:stretch>
            <a:fillRect/>
          </a:stretch>
        </p:blipFill>
        <p:spPr>
          <a:xfrm>
            <a:off x="5197644" y="3060046"/>
            <a:ext cx="1689611" cy="1395765"/>
          </a:xfrm>
          <a:prstGeom prst="rect">
            <a:avLst/>
          </a:prstGeom>
          <a:ln>
            <a:solidFill>
              <a:schemeClr val="bg1">
                <a:lumMod val="50000"/>
              </a:schemeClr>
            </a:solidFill>
          </a:ln>
        </p:spPr>
      </p:pic>
      <p:pic>
        <p:nvPicPr>
          <p:cNvPr id="18" name="Picture 17">
            <a:extLst>
              <a:ext uri="{FF2B5EF4-FFF2-40B4-BE49-F238E27FC236}">
                <a16:creationId xmlns:a16="http://schemas.microsoft.com/office/drawing/2014/main" id="{3AA1DC1D-B1E0-A382-83BD-209D97D8F0AB}"/>
              </a:ext>
            </a:extLst>
          </p:cNvPr>
          <p:cNvPicPr>
            <a:picLocks noChangeAspect="1"/>
          </p:cNvPicPr>
          <p:nvPr/>
        </p:nvPicPr>
        <p:blipFill>
          <a:blip r:embed="rId6"/>
          <a:stretch>
            <a:fillRect/>
          </a:stretch>
        </p:blipFill>
        <p:spPr>
          <a:xfrm>
            <a:off x="8572323" y="3406501"/>
            <a:ext cx="2910579" cy="1013505"/>
          </a:xfrm>
          <a:prstGeom prst="rect">
            <a:avLst/>
          </a:prstGeom>
          <a:ln>
            <a:solidFill>
              <a:schemeClr val="bg1">
                <a:lumMod val="50000"/>
              </a:schemeClr>
            </a:solidFill>
          </a:ln>
        </p:spPr>
      </p:pic>
    </p:spTree>
    <p:extLst>
      <p:ext uri="{BB962C8B-B14F-4D97-AF65-F5344CB8AC3E}">
        <p14:creationId xmlns:p14="http://schemas.microsoft.com/office/powerpoint/2010/main" val="2904297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BD3EA-84F4-6DB5-B1CD-E9CAAFCF7C3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C9D63B-FDE7-6ABD-9911-0EBD8AED05A7}"/>
              </a:ext>
            </a:extLst>
          </p:cNvPr>
          <p:cNvSpPr>
            <a:spLocks noGrp="1"/>
          </p:cNvSpPr>
          <p:nvPr>
            <p:ph type="sldNum" sz="quarter" idx="16"/>
          </p:nvPr>
        </p:nvSpPr>
        <p:spPr/>
        <p:txBody>
          <a:bodyPr/>
          <a:lstStyle/>
          <a:p>
            <a:fld id="{23AA811B-2EBD-4900-905E-5BE206449611}" type="slidenum">
              <a:rPr lang="da-DK" noProof="0" smtClean="0"/>
              <a:pPr/>
              <a:t>14</a:t>
            </a:fld>
            <a:endParaRPr lang="da-DK" noProof="0" dirty="0"/>
          </a:p>
        </p:txBody>
      </p:sp>
      <p:sp>
        <p:nvSpPr>
          <p:cNvPr id="3" name="Title 2">
            <a:extLst>
              <a:ext uri="{FF2B5EF4-FFF2-40B4-BE49-F238E27FC236}">
                <a16:creationId xmlns:a16="http://schemas.microsoft.com/office/drawing/2014/main" id="{50F67C1F-8DCA-FEB1-0234-6A05DCFFAD1A}"/>
              </a:ext>
            </a:extLst>
          </p:cNvPr>
          <p:cNvSpPr>
            <a:spLocks noGrp="1"/>
          </p:cNvSpPr>
          <p:nvPr>
            <p:ph type="title"/>
          </p:nvPr>
        </p:nvSpPr>
        <p:spPr>
          <a:xfrm>
            <a:off x="3743593" y="412950"/>
            <a:ext cx="7802565" cy="673450"/>
          </a:xfrm>
        </p:spPr>
        <p:txBody>
          <a:bodyPr/>
          <a:lstStyle/>
          <a:p>
            <a:r>
              <a:rPr lang="da-DK" noProof="0" dirty="0"/>
              <a:t>Automatisk opdatering ved ny version </a:t>
            </a:r>
          </a:p>
        </p:txBody>
      </p:sp>
      <p:sp>
        <p:nvSpPr>
          <p:cNvPr id="8" name="Text Placeholder 5">
            <a:extLst>
              <a:ext uri="{FF2B5EF4-FFF2-40B4-BE49-F238E27FC236}">
                <a16:creationId xmlns:a16="http://schemas.microsoft.com/office/drawing/2014/main" id="{5B94E4D1-E712-D0F1-FAB6-A33A4D70A86E}"/>
              </a:ext>
            </a:extLst>
          </p:cNvPr>
          <p:cNvSpPr>
            <a:spLocks noGrp="1"/>
          </p:cNvSpPr>
          <p:nvPr>
            <p:ph type="body" sz="quarter" idx="22"/>
          </p:nvPr>
        </p:nvSpPr>
        <p:spPr>
          <a:xfrm>
            <a:off x="260156" y="539751"/>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F5DC346F-A2B0-FB36-482C-9BD7EC89A8BE}"/>
              </a:ext>
            </a:extLst>
          </p:cNvPr>
          <p:cNvSpPr>
            <a:spLocks noGrp="1"/>
          </p:cNvSpPr>
          <p:nvPr>
            <p:ph type="body" sz="quarter" idx="24"/>
          </p:nvPr>
        </p:nvSpPr>
        <p:spPr>
          <a:xfrm>
            <a:off x="260155" y="1298299"/>
            <a:ext cx="2368551" cy="673449"/>
          </a:xfrm>
        </p:spPr>
        <p:txBody>
          <a:bodyPr vert="horz" lIns="0" tIns="0" rIns="0" bIns="0" rtlCol="0" anchor="t">
            <a:noAutofit/>
          </a:bodyPr>
          <a:lstStyle/>
          <a:p>
            <a:r>
              <a:rPr lang="da-DK" sz="1200" b="1" noProof="0" dirty="0"/>
              <a:t>Involverede aktører:</a:t>
            </a:r>
          </a:p>
          <a:p>
            <a:r>
              <a:rPr lang="da-DK" sz="1200" noProof="0" dirty="0"/>
              <a:t>Alle brugere af  det nuværende LMS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BEEFF13B-2402-555D-D1B0-F4DA78B2F29D}"/>
              </a:ext>
            </a:extLst>
          </p:cNvPr>
          <p:cNvSpPr>
            <a:spLocks noGrp="1"/>
          </p:cNvSpPr>
          <p:nvPr>
            <p:ph type="body" sz="quarter" idx="25"/>
          </p:nvPr>
        </p:nvSpPr>
        <p:spPr>
          <a:xfrm>
            <a:off x="260154" y="2308987"/>
            <a:ext cx="2368551" cy="4135438"/>
          </a:xfrm>
        </p:spPr>
        <p:txBody>
          <a:bodyPr>
            <a:normAutofit/>
          </a:bodyPr>
          <a:lstStyle/>
          <a:p>
            <a:pPr marL="0" indent="0">
              <a:buNone/>
            </a:pPr>
            <a:r>
              <a:rPr lang="da-DK" sz="1200" b="1" noProof="0" dirty="0"/>
              <a:t>Formål:</a:t>
            </a:r>
          </a:p>
          <a:p>
            <a:pPr marL="0" indent="0">
              <a:buNone/>
            </a:pPr>
            <a:r>
              <a:rPr lang="da-DK" sz="1200" noProof="0" dirty="0"/>
              <a:t>At brugerne ikke længere skal opdatere systemet manuelt – det sker helt af sig selv.</a:t>
            </a:r>
          </a:p>
          <a:p>
            <a:pPr marL="0" indent="0">
              <a:buNone/>
            </a:pPr>
            <a:endParaRPr lang="da-DK" sz="1200" b="1" noProof="0" dirty="0"/>
          </a:p>
          <a:p>
            <a:pPr marL="0" indent="0">
              <a:buNone/>
            </a:pPr>
            <a:r>
              <a:rPr lang="da-DK" sz="1200" b="1" noProof="0" dirty="0"/>
              <a:t>Primære output:</a:t>
            </a:r>
          </a:p>
          <a:p>
            <a:pPr marL="0" indent="0">
              <a:buNone/>
            </a:pPr>
            <a:r>
              <a:rPr lang="da-DK" sz="1200" noProof="0" dirty="0"/>
              <a:t>Nye versioner installeres automatisk uden handling fra brugere eller it-afdelinger.</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Automatiske systemopdateringer i FBS 2.0</a:t>
            </a:r>
          </a:p>
          <a:p>
            <a:pPr marL="0" indent="0">
              <a:buNone/>
            </a:pPr>
            <a:endParaRPr lang="da-DK" sz="1200" noProof="0" dirty="0"/>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15E086FA-9B28-63E3-4222-01F6B86C00A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E356CCD1-5686-F6D2-634F-9AAC3FF8FA0C}"/>
              </a:ext>
            </a:extLst>
          </p:cNvPr>
          <p:cNvGraphicFramePr>
            <a:graphicFrameLocks noGrp="1"/>
          </p:cNvGraphicFramePr>
          <p:nvPr>
            <p:ph sz="quarter" idx="23"/>
            <p:extLst>
              <p:ext uri="{D42A27DB-BD31-4B8C-83A1-F6EECF244321}">
                <p14:modId xmlns:p14="http://schemas.microsoft.com/office/powerpoint/2010/main" val="1181940494"/>
              </p:ext>
            </p:extLst>
          </p:nvPr>
        </p:nvGraphicFramePr>
        <p:xfrm>
          <a:off x="3743593" y="1499308"/>
          <a:ext cx="7802562" cy="293116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noProof="0" dirty="0"/>
                        <a:t>Ved nye FBS-versioner (LMS) skal hver bruger som udgangspunkt selv installere opdateringen. </a:t>
                      </a:r>
                    </a:p>
                    <a:p>
                      <a:endParaRPr lang="da-DK" noProof="0" dirty="0"/>
                    </a:p>
                    <a:p>
                      <a:r>
                        <a:rPr lang="da-DK" noProof="0" dirty="0"/>
                        <a:t>I nogle kommuner håndterer IT-afdelingen dog installationen centralt, så brugerne ikke behøver at foretage opdateringen manuelt.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FBS 2.0 (Cicero Mobile) opdateres automatisk.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noProof="0" dirty="0"/>
                        <a:t>I</a:t>
                      </a:r>
                      <a:r>
                        <a:rPr lang="da-DK" noProof="0" dirty="0"/>
                        <a:t>det systemet er browserbaseret, har brugerne altid adgang til den nyeste version uden manuel installation fra hverken brugere eller IT-afdeling.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174908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78130-BA7D-96A8-3768-5D5ECF7DEA1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CEBA2D-F17D-635D-E109-185EB11BD0FB}"/>
              </a:ext>
            </a:extLst>
          </p:cNvPr>
          <p:cNvSpPr>
            <a:spLocks noGrp="1"/>
          </p:cNvSpPr>
          <p:nvPr>
            <p:ph type="sldNum" sz="quarter" idx="16"/>
          </p:nvPr>
        </p:nvSpPr>
        <p:spPr/>
        <p:txBody>
          <a:bodyPr/>
          <a:lstStyle/>
          <a:p>
            <a:fld id="{23AA811B-2EBD-4900-905E-5BE206449611}" type="slidenum">
              <a:rPr lang="da-DK" noProof="0" smtClean="0"/>
              <a:pPr/>
              <a:t>15</a:t>
            </a:fld>
            <a:endParaRPr lang="da-DK" noProof="0" dirty="0"/>
          </a:p>
        </p:txBody>
      </p:sp>
      <p:sp>
        <p:nvSpPr>
          <p:cNvPr id="3" name="Title 2">
            <a:extLst>
              <a:ext uri="{FF2B5EF4-FFF2-40B4-BE49-F238E27FC236}">
                <a16:creationId xmlns:a16="http://schemas.microsoft.com/office/drawing/2014/main" id="{F9953AC5-094C-0959-AA35-227D4A701022}"/>
              </a:ext>
            </a:extLst>
          </p:cNvPr>
          <p:cNvSpPr>
            <a:spLocks noGrp="1"/>
          </p:cNvSpPr>
          <p:nvPr>
            <p:ph type="title"/>
          </p:nvPr>
        </p:nvSpPr>
        <p:spPr>
          <a:xfrm>
            <a:off x="3848095" y="216305"/>
            <a:ext cx="7802565" cy="673450"/>
          </a:xfrm>
        </p:spPr>
        <p:txBody>
          <a:bodyPr/>
          <a:lstStyle/>
          <a:p>
            <a:r>
              <a:rPr lang="da-DK" noProof="0" dirty="0">
                <a:latin typeface="Roboto Light"/>
                <a:ea typeface="Roboto"/>
                <a:cs typeface="Roboto"/>
              </a:rPr>
              <a:t>Udprint af label + generelle print</a:t>
            </a:r>
            <a:endParaRPr lang="da-DK" noProof="0" dirty="0">
              <a:latin typeface="Roboto Light"/>
              <a:cs typeface="Roboto Light"/>
            </a:endParaRPr>
          </a:p>
        </p:txBody>
      </p:sp>
      <p:sp>
        <p:nvSpPr>
          <p:cNvPr id="8" name="Text Placeholder 5">
            <a:extLst>
              <a:ext uri="{FF2B5EF4-FFF2-40B4-BE49-F238E27FC236}">
                <a16:creationId xmlns:a16="http://schemas.microsoft.com/office/drawing/2014/main" id="{93443F1D-D7B7-2AC1-E224-259D7DB51E6E}"/>
              </a:ext>
            </a:extLst>
          </p:cNvPr>
          <p:cNvSpPr>
            <a:spLocks noGrp="1"/>
          </p:cNvSpPr>
          <p:nvPr>
            <p:ph type="body" sz="quarter" idx="22"/>
          </p:nvPr>
        </p:nvSpPr>
        <p:spPr>
          <a:xfrm>
            <a:off x="260156" y="539751"/>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5C286D06-5FB0-CE7E-FEE6-3FCF79E6A787}"/>
              </a:ext>
            </a:extLst>
          </p:cNvPr>
          <p:cNvSpPr>
            <a:spLocks noGrp="1"/>
          </p:cNvSpPr>
          <p:nvPr>
            <p:ph type="body" sz="quarter" idx="24"/>
          </p:nvPr>
        </p:nvSpPr>
        <p:spPr>
          <a:xfrm>
            <a:off x="260155" y="1324429"/>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b="1" noProof="0" dirty="0"/>
          </a:p>
          <a:p>
            <a:endParaRPr lang="da-DK" sz="1200" b="1" noProof="0" dirty="0"/>
          </a:p>
          <a:p>
            <a:endParaRPr lang="da-DK" sz="1200" noProof="0" dirty="0"/>
          </a:p>
        </p:txBody>
      </p:sp>
      <p:sp>
        <p:nvSpPr>
          <p:cNvPr id="11" name="Text Placeholder 7">
            <a:extLst>
              <a:ext uri="{FF2B5EF4-FFF2-40B4-BE49-F238E27FC236}">
                <a16:creationId xmlns:a16="http://schemas.microsoft.com/office/drawing/2014/main" id="{95448ABD-CAC2-3258-A48C-16A4E979B6DA}"/>
              </a:ext>
            </a:extLst>
          </p:cNvPr>
          <p:cNvSpPr>
            <a:spLocks noGrp="1"/>
          </p:cNvSpPr>
          <p:nvPr>
            <p:ph type="body" sz="quarter" idx="25"/>
          </p:nvPr>
        </p:nvSpPr>
        <p:spPr>
          <a:xfrm>
            <a:off x="260154" y="2278454"/>
            <a:ext cx="2368551" cy="2824768"/>
          </a:xfrm>
        </p:spPr>
        <p:txBody>
          <a:bodyPr>
            <a:normAutofit fontScale="85000" lnSpcReduction="20000"/>
          </a:bodyPr>
          <a:lstStyle/>
          <a:p>
            <a:pPr marL="0" indent="0">
              <a:buNone/>
            </a:pPr>
            <a:r>
              <a:rPr lang="da-DK" sz="1200" b="1" noProof="0" dirty="0"/>
              <a:t>Formål:</a:t>
            </a:r>
          </a:p>
          <a:p>
            <a:pPr marL="0" indent="0">
              <a:buNone/>
            </a:pPr>
            <a:r>
              <a:rPr lang="da-DK" sz="1200" dirty="0"/>
              <a:t>At gøre det mere fleksibelt at printe for brugeren.</a:t>
            </a:r>
            <a:endParaRPr lang="da-DK" sz="1200" noProof="0" dirty="0"/>
          </a:p>
          <a:p>
            <a:pPr marL="0" indent="0">
              <a:buNone/>
            </a:pPr>
            <a:endParaRPr lang="da-DK" sz="1200" b="1" noProof="0" dirty="0"/>
          </a:p>
          <a:p>
            <a:pPr marL="0" indent="0">
              <a:buNone/>
            </a:pPr>
            <a:r>
              <a:rPr lang="da-DK" sz="1200" b="1" noProof="0" dirty="0"/>
              <a:t>Primære output:</a:t>
            </a:r>
          </a:p>
          <a:p>
            <a:pPr marL="0" indent="0">
              <a:buNone/>
            </a:pPr>
            <a:r>
              <a:rPr lang="da-DK" sz="1200" dirty="0"/>
              <a:t>Mulighed for direkte print fra Cicero Mobile.</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Nye muligheder for opsætning af print.</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15BB6F03-E209-A518-82A9-F7E19C84F1A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8">
            <a:extLst>
              <a:ext uri="{FF2B5EF4-FFF2-40B4-BE49-F238E27FC236}">
                <a16:creationId xmlns:a16="http://schemas.microsoft.com/office/drawing/2014/main" id="{55CA47C4-7E54-2870-C4CB-C7F60170412F}"/>
              </a:ext>
            </a:extLst>
          </p:cNvPr>
          <p:cNvGraphicFramePr>
            <a:graphicFrameLocks noGrp="1"/>
          </p:cNvGraphicFramePr>
          <p:nvPr>
            <p:ph sz="quarter" idx="23"/>
            <p:extLst>
              <p:ext uri="{D42A27DB-BD31-4B8C-83A1-F6EECF244321}">
                <p14:modId xmlns:p14="http://schemas.microsoft.com/office/powerpoint/2010/main" val="2286532336"/>
              </p:ext>
            </p:extLst>
          </p:nvPr>
        </p:nvGraphicFramePr>
        <p:xfrm>
          <a:off x="3752219" y="691352"/>
          <a:ext cx="7802562" cy="561340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noProof="0" dirty="0"/>
                        <a:t>Valg af printer opsættes i F6 funktionen, hvorfra standardprinter kan tilføjes. </a:t>
                      </a:r>
                    </a:p>
                    <a:p>
                      <a:endParaRPr lang="da-DK" noProof="0" dirty="0"/>
                    </a:p>
                    <a:p>
                      <a:endParaRPr lang="da-DK" noProof="0" dirty="0"/>
                    </a:p>
                  </a:txBody>
                  <a:tcPr/>
                </a:tc>
                <a:tc>
                  <a:txBody>
                    <a:bodyPr/>
                    <a:lstStyle/>
                    <a:p>
                      <a:pPr lvl="0">
                        <a:defRPr/>
                      </a:pPr>
                      <a:r>
                        <a:rPr lang="da-DK" sz="1600" i="0" dirty="0">
                          <a:ea typeface="Roboto"/>
                          <a:cs typeface="Roboto"/>
                        </a:rPr>
                        <a:t>Generelt print omfatter to nye printskabeloner: </a:t>
                      </a:r>
                    </a:p>
                    <a:p>
                      <a:pPr lvl="0">
                        <a:defRPr/>
                      </a:pPr>
                      <a:r>
                        <a:rPr lang="da-DK" sz="1600" i="0" dirty="0">
                          <a:ea typeface="Roboto"/>
                          <a:cs typeface="Roboto"/>
                        </a:rPr>
                        <a:t>Bibliografisk post og Indsigtsanmodning.</a:t>
                      </a:r>
                    </a:p>
                    <a:p>
                      <a:pPr lvl="0">
                        <a:defRPr/>
                      </a:pPr>
                      <a:endParaRPr lang="da-DK" sz="1600" i="0" dirty="0">
                        <a:ea typeface="Roboto"/>
                        <a:cs typeface="Roboto"/>
                      </a:endParaRPr>
                    </a:p>
                    <a:p>
                      <a:pPr lvl="0">
                        <a:defRPr/>
                      </a:pPr>
                      <a:r>
                        <a:rPr lang="da-DK" sz="1600" i="0" dirty="0">
                          <a:ea typeface="Roboto"/>
                          <a:cs typeface="Roboto"/>
                        </a:rPr>
                        <a:t>Label- og kvitteringsprint håndteres af en ny, Windows-baseret Cicero Print Client.</a:t>
                      </a:r>
                    </a:p>
                    <a:p>
                      <a:pPr lvl="0">
                        <a:defRPr/>
                      </a:pPr>
                      <a:endParaRPr lang="da-DK" sz="1600" i="0" dirty="0">
                        <a:ea typeface="Roboto"/>
                        <a:cs typeface="Roboto"/>
                      </a:endParaRPr>
                    </a:p>
                    <a:p>
                      <a:pPr lvl="0">
                        <a:defRPr/>
                      </a:pPr>
                      <a:r>
                        <a:rPr lang="da-DK" sz="1600" i="0" dirty="0">
                          <a:ea typeface="Roboto"/>
                          <a:cs typeface="Roboto"/>
                        </a:rPr>
                        <a:t>Print-klienten printer direkte til tre printertyper: standard (A4), kvittering og label, uden browserens printdialog.</a:t>
                      </a:r>
                    </a:p>
                    <a:p>
                      <a:pPr lvl="0">
                        <a:defRPr/>
                      </a:pPr>
                      <a:endParaRPr lang="da-DK" sz="1600" i="0" dirty="0">
                        <a:ea typeface="Roboto"/>
                        <a:cs typeface="Roboto"/>
                      </a:endParaRPr>
                    </a:p>
                    <a:p>
                      <a:pPr lvl="0">
                        <a:defRPr/>
                      </a:pPr>
                      <a:r>
                        <a:rPr lang="da-DK" sz="1600" i="0" dirty="0">
                          <a:ea typeface="Roboto"/>
                          <a:cs typeface="Roboto"/>
                        </a:rPr>
                        <a:t>Printere tildeles hver printertype i print-klientens egne indstillinger.</a:t>
                      </a:r>
                    </a:p>
                    <a:p>
                      <a:pPr lvl="0">
                        <a:defRPr/>
                      </a:pPr>
                      <a:r>
                        <a:rPr lang="da-DK" sz="1600" i="0" dirty="0">
                          <a:ea typeface="Roboto"/>
                          <a:cs typeface="Roboto"/>
                        </a:rPr>
                        <a:t>Cicero Mobile forbindes til print-klienten via en port i Profilindstillinger (svarende til RFID).</a:t>
                      </a:r>
                    </a:p>
                    <a:p>
                      <a:pPr lvl="0">
                        <a:defRPr/>
                      </a:pPr>
                      <a:endParaRPr lang="da-DK" sz="1600" i="0" dirty="0">
                        <a:ea typeface="Roboto"/>
                        <a:cs typeface="Roboto"/>
                      </a:endParaRPr>
                    </a:p>
                    <a:p>
                      <a:pPr lvl="0">
                        <a:defRPr/>
                      </a:pPr>
                      <a:r>
                        <a:rPr lang="da-DK" sz="1600" i="0" dirty="0">
                          <a:ea typeface="Roboto"/>
                          <a:cs typeface="Roboto"/>
                        </a:rPr>
                        <a:t>Print-klienten understøtter flere profiler, så printeropsætning kan skifte mellem fx forskellige filialer.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4199689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35B34-3839-0A9F-816B-3E67902CE88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986BE0-78C9-FCC5-B985-9284FDC29F2F}"/>
              </a:ext>
            </a:extLst>
          </p:cNvPr>
          <p:cNvSpPr>
            <a:spLocks noGrp="1"/>
          </p:cNvSpPr>
          <p:nvPr>
            <p:ph type="sldNum" sz="quarter" idx="16"/>
          </p:nvPr>
        </p:nvSpPr>
        <p:spPr/>
        <p:txBody>
          <a:bodyPr/>
          <a:lstStyle/>
          <a:p>
            <a:fld id="{23AA811B-2EBD-4900-905E-5BE206449611}" type="slidenum">
              <a:rPr lang="da-DK" noProof="0" smtClean="0"/>
              <a:pPr/>
              <a:t>16</a:t>
            </a:fld>
            <a:endParaRPr lang="da-DK" noProof="0" dirty="0"/>
          </a:p>
        </p:txBody>
      </p:sp>
      <p:sp>
        <p:nvSpPr>
          <p:cNvPr id="3" name="Title 2">
            <a:extLst>
              <a:ext uri="{FF2B5EF4-FFF2-40B4-BE49-F238E27FC236}">
                <a16:creationId xmlns:a16="http://schemas.microsoft.com/office/drawing/2014/main" id="{D6AE5F80-82C7-4E54-F031-3A7E20B135E4}"/>
              </a:ext>
            </a:extLst>
          </p:cNvPr>
          <p:cNvSpPr>
            <a:spLocks noGrp="1"/>
          </p:cNvSpPr>
          <p:nvPr>
            <p:ph type="title"/>
          </p:nvPr>
        </p:nvSpPr>
        <p:spPr>
          <a:xfrm>
            <a:off x="3848095" y="216305"/>
            <a:ext cx="7802565" cy="673450"/>
          </a:xfrm>
        </p:spPr>
        <p:txBody>
          <a:bodyPr/>
          <a:lstStyle/>
          <a:p>
            <a:r>
              <a:rPr lang="da-DK" noProof="0" dirty="0">
                <a:latin typeface="Roboto Light"/>
                <a:ea typeface="Roboto Light"/>
                <a:cs typeface="Roboto Light"/>
              </a:rPr>
              <a:t>Søgning med/uden beholdning</a:t>
            </a:r>
            <a:endParaRPr lang="da-DK" noProof="0" dirty="0"/>
          </a:p>
        </p:txBody>
      </p:sp>
      <p:sp>
        <p:nvSpPr>
          <p:cNvPr id="8" name="Text Placeholder 5">
            <a:extLst>
              <a:ext uri="{FF2B5EF4-FFF2-40B4-BE49-F238E27FC236}">
                <a16:creationId xmlns:a16="http://schemas.microsoft.com/office/drawing/2014/main" id="{A78F4931-A581-571C-A9B3-D94131EA97FF}"/>
              </a:ext>
            </a:extLst>
          </p:cNvPr>
          <p:cNvSpPr>
            <a:spLocks noGrp="1"/>
          </p:cNvSpPr>
          <p:nvPr>
            <p:ph type="body" sz="quarter" idx="22"/>
          </p:nvPr>
        </p:nvSpPr>
        <p:spPr>
          <a:xfrm>
            <a:off x="260156" y="539751"/>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A015157A-CDB6-A415-B6C5-F2ACA8C2F8BE}"/>
              </a:ext>
            </a:extLst>
          </p:cNvPr>
          <p:cNvSpPr>
            <a:spLocks noGrp="1"/>
          </p:cNvSpPr>
          <p:nvPr>
            <p:ph type="body" sz="quarter" idx="24"/>
          </p:nvPr>
        </p:nvSpPr>
        <p:spPr>
          <a:xfrm>
            <a:off x="260155" y="1315719"/>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b="1" noProof="0" dirty="0"/>
          </a:p>
          <a:p>
            <a:endParaRPr lang="da-DK" sz="1200" noProof="0" dirty="0"/>
          </a:p>
        </p:txBody>
      </p:sp>
      <p:sp>
        <p:nvSpPr>
          <p:cNvPr id="11" name="Text Placeholder 7">
            <a:extLst>
              <a:ext uri="{FF2B5EF4-FFF2-40B4-BE49-F238E27FC236}">
                <a16:creationId xmlns:a16="http://schemas.microsoft.com/office/drawing/2014/main" id="{C4222FA4-2EB3-0EB1-CB75-B0ADFAF7C889}"/>
              </a:ext>
            </a:extLst>
          </p:cNvPr>
          <p:cNvSpPr>
            <a:spLocks noGrp="1"/>
          </p:cNvSpPr>
          <p:nvPr>
            <p:ph type="body" sz="quarter" idx="25"/>
          </p:nvPr>
        </p:nvSpPr>
        <p:spPr>
          <a:xfrm>
            <a:off x="260154" y="2228445"/>
            <a:ext cx="2368551" cy="4135438"/>
          </a:xfrm>
        </p:spPr>
        <p:txBody>
          <a:bodyPr vert="horz" lIns="0" tIns="0" rIns="0" bIns="0" rtlCol="0" anchor="t">
            <a:normAutofit/>
          </a:bodyPr>
          <a:lstStyle/>
          <a:p>
            <a:pPr marL="0" indent="0">
              <a:buNone/>
            </a:pPr>
            <a:r>
              <a:rPr lang="da-DK" sz="1200" b="1" noProof="0" dirty="0"/>
              <a:t>Formål:</a:t>
            </a:r>
          </a:p>
          <a:p>
            <a:pPr marL="0" indent="0">
              <a:buNone/>
            </a:pPr>
            <a:r>
              <a:rPr lang="da-DK" sz="1200" noProof="0" dirty="0"/>
              <a:t>At give et bedre arbejdsflow for brugeren.</a:t>
            </a:r>
            <a:endParaRPr lang="da-DK" sz="1200" noProof="0" dirty="0">
              <a:ea typeface="Roboto"/>
              <a:cs typeface="Roboto"/>
            </a:endParaRPr>
          </a:p>
          <a:p>
            <a:pPr marL="0" indent="0">
              <a:buNone/>
            </a:pPr>
            <a:endParaRPr lang="da-DK" sz="1200"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Arbejdsgangen samles ét sted i løsningen.</a:t>
            </a:r>
            <a:endParaRPr lang="da-DK" sz="1200" noProof="0" dirty="0">
              <a:ea typeface="Roboto"/>
              <a:cs typeface="Roboto"/>
            </a:endParaRP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Handlingen foretages i ét arbejdsområde, så brugerne ikke skal skifte mellem to arbejdsområder.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B04A250A-F653-4E8D-E476-2C988AB3F8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8">
            <a:extLst>
              <a:ext uri="{FF2B5EF4-FFF2-40B4-BE49-F238E27FC236}">
                <a16:creationId xmlns:a16="http://schemas.microsoft.com/office/drawing/2014/main" id="{1734ADE9-68B9-CEE7-1885-CCE29F4536A0}"/>
              </a:ext>
            </a:extLst>
          </p:cNvPr>
          <p:cNvGraphicFramePr>
            <a:graphicFrameLocks noGrp="1"/>
          </p:cNvGraphicFramePr>
          <p:nvPr>
            <p:ph sz="quarter" idx="23"/>
            <p:extLst>
              <p:ext uri="{D42A27DB-BD31-4B8C-83A1-F6EECF244321}">
                <p14:modId xmlns:p14="http://schemas.microsoft.com/office/powerpoint/2010/main" val="62811530"/>
              </p:ext>
            </p:extLst>
          </p:nvPr>
        </p:nvGraphicFramePr>
        <p:xfrm>
          <a:off x="3848095" y="1074045"/>
          <a:ext cx="3901281" cy="101092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tblGrid>
              <a:tr h="370840">
                <a:tc>
                  <a:txBody>
                    <a:bodyPr/>
                    <a:lstStyle/>
                    <a:p>
                      <a:pPr algn="ctr"/>
                      <a:r>
                        <a:rPr lang="da-DK" noProof="0" dirty="0"/>
                        <a:t>As-is (FBS)</a:t>
                      </a:r>
                    </a:p>
                  </a:txBody>
                  <a:tcPr>
                    <a:solidFill>
                      <a:srgbClr val="003399"/>
                    </a:solidFill>
                  </a:tcPr>
                </a:tc>
                <a:extLst>
                  <a:ext uri="{0D108BD9-81ED-4DB2-BD59-A6C34878D82A}">
                    <a16:rowId xmlns:a16="http://schemas.microsoft.com/office/drawing/2014/main" val="3897556188"/>
                  </a:ext>
                </a:extLst>
              </a:tr>
              <a:tr h="370840">
                <a:tc>
                  <a:txBody>
                    <a:bodyPr/>
                    <a:lstStyle/>
                    <a:p>
                      <a:r>
                        <a:rPr lang="da-DK" noProof="0" dirty="0"/>
                        <a:t>Søgning i F2 søger med beholdning.</a:t>
                      </a:r>
                    </a:p>
                    <a:p>
                      <a:pPr lvl="0">
                        <a:buNone/>
                      </a:pPr>
                      <a:r>
                        <a:rPr lang="da-DK" noProof="0" dirty="0"/>
                        <a:t>Søgning i F3 søger uden beholdning.</a:t>
                      </a:r>
                    </a:p>
                  </a:txBody>
                  <a:tcPr/>
                </a:tc>
                <a:extLst>
                  <a:ext uri="{0D108BD9-81ED-4DB2-BD59-A6C34878D82A}">
                    <a16:rowId xmlns:a16="http://schemas.microsoft.com/office/drawing/2014/main" val="2627285341"/>
                  </a:ext>
                </a:extLst>
              </a:tr>
            </a:tbl>
          </a:graphicData>
        </a:graphic>
      </p:graphicFrame>
      <p:graphicFrame>
        <p:nvGraphicFramePr>
          <p:cNvPr id="13" name="Content Placeholder 8">
            <a:extLst>
              <a:ext uri="{FF2B5EF4-FFF2-40B4-BE49-F238E27FC236}">
                <a16:creationId xmlns:a16="http://schemas.microsoft.com/office/drawing/2014/main" id="{0818CC3C-99E3-D5BA-7575-FF6010DD0821}"/>
              </a:ext>
            </a:extLst>
          </p:cNvPr>
          <p:cNvGraphicFramePr>
            <a:graphicFrameLocks/>
          </p:cNvGraphicFramePr>
          <p:nvPr>
            <p:extLst>
              <p:ext uri="{D42A27DB-BD31-4B8C-83A1-F6EECF244321}">
                <p14:modId xmlns:p14="http://schemas.microsoft.com/office/powerpoint/2010/main" val="1575597761"/>
              </p:ext>
            </p:extLst>
          </p:nvPr>
        </p:nvGraphicFramePr>
        <p:xfrm>
          <a:off x="4041262" y="2427111"/>
          <a:ext cx="7480178" cy="3738558"/>
        </p:xfrm>
        <a:graphic>
          <a:graphicData uri="http://schemas.openxmlformats.org/drawingml/2006/table">
            <a:tbl>
              <a:tblPr firstRow="1" bandRow="1">
                <a:tableStyleId>{00A15C55-8517-42AA-B614-E9B94910E393}</a:tableStyleId>
              </a:tblPr>
              <a:tblGrid>
                <a:gridCol w="7480178">
                  <a:extLst>
                    <a:ext uri="{9D8B030D-6E8A-4147-A177-3AD203B41FA5}">
                      <a16:colId xmlns:a16="http://schemas.microsoft.com/office/drawing/2014/main" val="1983213361"/>
                    </a:ext>
                  </a:extLst>
                </a:gridCol>
              </a:tblGrid>
              <a:tr h="572414">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166144">
                <a:tc>
                  <a:txBody>
                    <a:bodyPr/>
                    <a:lstStyle/>
                    <a:p>
                      <a:pPr lvl="0"/>
                      <a:r>
                        <a:rPr lang="da-DK" noProof="0" dirty="0"/>
                        <a:t>Du kan nu søge med og uden beholdning i samme skærmbillede. En knap gør det muligt at slå beholdning til og fra efter behov. Dette forenkler arbejdsgangene, f.eks. når du skal søge på poster uden beholdning ved indkøb, eller med beholdning når du betjener lånere.</a:t>
                      </a:r>
                      <a:endParaRPr lang="da-DK" noProof="0" dirty="0">
                        <a:solidFill>
                          <a:schemeClr val="tx1"/>
                        </a:solidFill>
                      </a:endParaRPr>
                    </a:p>
                    <a:p>
                      <a:pPr lvl="0"/>
                      <a:r>
                        <a:rPr lang="da-DK" noProof="0" dirty="0">
                          <a:solidFill>
                            <a:schemeClr val="tx1"/>
                          </a:solidFill>
                        </a:rPr>
                        <a:t> </a:t>
                      </a:r>
                    </a:p>
                  </a:txBody>
                  <a:tcPr/>
                </a:tc>
                <a:extLst>
                  <a:ext uri="{0D108BD9-81ED-4DB2-BD59-A6C34878D82A}">
                    <a16:rowId xmlns:a16="http://schemas.microsoft.com/office/drawing/2014/main" val="2627285341"/>
                  </a:ext>
                </a:extLst>
              </a:tr>
            </a:tbl>
          </a:graphicData>
        </a:graphic>
      </p:graphicFrame>
      <p:grpSp>
        <p:nvGrpSpPr>
          <p:cNvPr id="7" name="Group 6">
            <a:extLst>
              <a:ext uri="{FF2B5EF4-FFF2-40B4-BE49-F238E27FC236}">
                <a16:creationId xmlns:a16="http://schemas.microsoft.com/office/drawing/2014/main" id="{1E75C3A7-74AB-672C-42EB-E1703AE25FA9}"/>
              </a:ext>
            </a:extLst>
          </p:cNvPr>
          <p:cNvGrpSpPr/>
          <p:nvPr/>
        </p:nvGrpSpPr>
        <p:grpSpPr>
          <a:xfrm>
            <a:off x="4601158" y="4296390"/>
            <a:ext cx="6095445" cy="1647691"/>
            <a:chOff x="4348610" y="4296390"/>
            <a:chExt cx="6095445" cy="1647691"/>
          </a:xfrm>
        </p:grpSpPr>
        <p:pic>
          <p:nvPicPr>
            <p:cNvPr id="15" name="Picture 14">
              <a:extLst>
                <a:ext uri="{FF2B5EF4-FFF2-40B4-BE49-F238E27FC236}">
                  <a16:creationId xmlns:a16="http://schemas.microsoft.com/office/drawing/2014/main" id="{D34A31BE-1977-87D0-E8D6-2AC0D1E3ED16}"/>
                </a:ext>
              </a:extLst>
            </p:cNvPr>
            <p:cNvPicPr>
              <a:picLocks noChangeAspect="1"/>
            </p:cNvPicPr>
            <p:nvPr/>
          </p:nvPicPr>
          <p:blipFill>
            <a:blip r:embed="rId4"/>
            <a:stretch>
              <a:fillRect/>
            </a:stretch>
          </p:blipFill>
          <p:spPr>
            <a:xfrm>
              <a:off x="4348610" y="4296390"/>
              <a:ext cx="6095445" cy="1647691"/>
            </a:xfrm>
            <a:prstGeom prst="rect">
              <a:avLst/>
            </a:prstGeom>
            <a:ln>
              <a:noFill/>
            </a:ln>
          </p:spPr>
        </p:pic>
        <p:pic>
          <p:nvPicPr>
            <p:cNvPr id="5" name="Graphic 4" descr="Right pointing backhand index with solid fill">
              <a:extLst>
                <a:ext uri="{FF2B5EF4-FFF2-40B4-BE49-F238E27FC236}">
                  <a16:creationId xmlns:a16="http://schemas.microsoft.com/office/drawing/2014/main" id="{D7110092-391C-E573-ACD7-65DF5C3A68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3240003">
              <a:off x="9827623" y="4818017"/>
              <a:ext cx="457200" cy="457200"/>
            </a:xfrm>
            <a:prstGeom prst="rect">
              <a:avLst/>
            </a:prstGeom>
          </p:spPr>
        </p:pic>
      </p:grpSp>
    </p:spTree>
    <p:extLst>
      <p:ext uri="{BB962C8B-B14F-4D97-AF65-F5344CB8AC3E}">
        <p14:creationId xmlns:p14="http://schemas.microsoft.com/office/powerpoint/2010/main" val="3109841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4C81-07CE-0B10-9A8A-D676AB3973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5F5F68-D229-826E-E0CB-1E75389A4794}"/>
              </a:ext>
            </a:extLst>
          </p:cNvPr>
          <p:cNvSpPr>
            <a:spLocks noGrp="1"/>
          </p:cNvSpPr>
          <p:nvPr>
            <p:ph type="title"/>
          </p:nvPr>
        </p:nvSpPr>
        <p:spPr>
          <a:xfrm>
            <a:off x="3267996" y="175944"/>
            <a:ext cx="7802565" cy="673450"/>
          </a:xfrm>
        </p:spPr>
        <p:txBody>
          <a:bodyPr/>
          <a:lstStyle/>
          <a:p>
            <a:r>
              <a:rPr lang="da-DK" noProof="0" dirty="0"/>
              <a:t>Hjælpefunktion</a:t>
            </a:r>
          </a:p>
        </p:txBody>
      </p:sp>
      <p:sp>
        <p:nvSpPr>
          <p:cNvPr id="8" name="Text Placeholder 5">
            <a:extLst>
              <a:ext uri="{FF2B5EF4-FFF2-40B4-BE49-F238E27FC236}">
                <a16:creationId xmlns:a16="http://schemas.microsoft.com/office/drawing/2014/main" id="{E0511AFD-564E-DFAD-9828-4FFABA87D7C3}"/>
              </a:ext>
            </a:extLst>
          </p:cNvPr>
          <p:cNvSpPr>
            <a:spLocks noGrp="1"/>
          </p:cNvSpPr>
          <p:nvPr>
            <p:ph type="body" sz="quarter" idx="22"/>
          </p:nvPr>
        </p:nvSpPr>
        <p:spPr>
          <a:xfrm>
            <a:off x="260156" y="311149"/>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830EC8B3-C589-F8F1-0FFD-8648533BA30B}"/>
              </a:ext>
            </a:extLst>
          </p:cNvPr>
          <p:cNvSpPr>
            <a:spLocks noGrp="1"/>
          </p:cNvSpPr>
          <p:nvPr>
            <p:ph type="body" sz="quarter" idx="24"/>
          </p:nvPr>
        </p:nvSpPr>
        <p:spPr>
          <a:xfrm>
            <a:off x="260155" y="1077146"/>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6E518A79-EA5B-F461-111C-7CCA6D90F63C}"/>
              </a:ext>
            </a:extLst>
          </p:cNvPr>
          <p:cNvSpPr>
            <a:spLocks noGrp="1"/>
          </p:cNvSpPr>
          <p:nvPr>
            <p:ph type="body" sz="quarter" idx="25"/>
          </p:nvPr>
        </p:nvSpPr>
        <p:spPr>
          <a:xfrm>
            <a:off x="260154" y="2006304"/>
            <a:ext cx="2368551" cy="4135438"/>
          </a:xfrm>
        </p:spPr>
        <p:txBody>
          <a:bodyPr>
            <a:noAutofit/>
          </a:bodyPr>
          <a:lstStyle/>
          <a:p>
            <a:pPr marL="0" indent="0">
              <a:buNone/>
            </a:pPr>
            <a:r>
              <a:rPr lang="da-DK" sz="1200" b="1" noProof="0" dirty="0"/>
              <a:t>Formål:</a:t>
            </a:r>
            <a:r>
              <a:rPr lang="da-DK" sz="1200" noProof="0" dirty="0"/>
              <a:t> </a:t>
            </a:r>
          </a:p>
          <a:p>
            <a:pPr marL="0" indent="0">
              <a:buNone/>
            </a:pPr>
            <a:r>
              <a:rPr lang="da-DK" sz="1200" noProof="0" dirty="0"/>
              <a:t>At give brugerne en mere målrettet og relevant hjælp end med den nuværende F1-løsning.</a:t>
            </a:r>
          </a:p>
          <a:p>
            <a:pPr marL="0" indent="0">
              <a:buNone/>
            </a:pPr>
            <a:endParaRPr lang="da-DK" sz="1200" b="1" noProof="0" dirty="0"/>
          </a:p>
          <a:p>
            <a:pPr marL="0" indent="0">
              <a:buNone/>
            </a:pPr>
            <a:r>
              <a:rPr lang="da-DK" sz="1200" b="1" noProof="0" dirty="0"/>
              <a:t>Primære output:</a:t>
            </a:r>
            <a:r>
              <a:rPr lang="da-DK" sz="1200" noProof="0" dirty="0"/>
              <a:t> </a:t>
            </a:r>
          </a:p>
          <a:p>
            <a:pPr marL="0" indent="0">
              <a:buNone/>
            </a:pPr>
            <a:r>
              <a:rPr lang="da-DK" sz="1200" noProof="0" dirty="0"/>
              <a:t>Kontekstafhængig hjælp integreret i systemet.</a:t>
            </a:r>
          </a:p>
          <a:p>
            <a:pPr marL="0" indent="0">
              <a:buNone/>
            </a:pPr>
            <a:endParaRPr lang="da-DK" sz="1200" b="1" noProof="0" dirty="0"/>
          </a:p>
          <a:p>
            <a:pPr marL="0" indent="0">
              <a:buNone/>
            </a:pPr>
            <a:r>
              <a:rPr lang="da-DK" sz="1200" b="1" noProof="0" dirty="0"/>
              <a:t>Forandring:</a:t>
            </a:r>
            <a:r>
              <a:rPr lang="da-DK" sz="1200" noProof="0" dirty="0"/>
              <a:t> </a:t>
            </a:r>
          </a:p>
          <a:p>
            <a:pPr marL="0" indent="0">
              <a:buNone/>
            </a:pPr>
            <a:r>
              <a:rPr lang="da-DK" sz="1200" noProof="0" dirty="0"/>
              <a:t>I stedet for F1-links til Cicero Connect får brugerne nu direkte hjælp der, hvor brugeren arbejder i systemet.</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0056B7CE-E0FD-2844-47A4-F074F95A883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Content Placeholder 8">
            <a:extLst>
              <a:ext uri="{FF2B5EF4-FFF2-40B4-BE49-F238E27FC236}">
                <a16:creationId xmlns:a16="http://schemas.microsoft.com/office/drawing/2014/main" id="{330330C7-90A5-77D5-AD67-03CE69DC2535}"/>
              </a:ext>
            </a:extLst>
          </p:cNvPr>
          <p:cNvGraphicFramePr>
            <a:graphicFrameLocks noGrp="1"/>
          </p:cNvGraphicFramePr>
          <p:nvPr>
            <p:ph sz="quarter" idx="23"/>
            <p:extLst>
              <p:ext uri="{D42A27DB-BD31-4B8C-83A1-F6EECF244321}">
                <p14:modId xmlns:p14="http://schemas.microsoft.com/office/powerpoint/2010/main" val="360023442"/>
              </p:ext>
            </p:extLst>
          </p:nvPr>
        </p:nvGraphicFramePr>
        <p:xfrm>
          <a:off x="3203353" y="788748"/>
          <a:ext cx="7276047" cy="1010920"/>
        </p:xfrm>
        <a:graphic>
          <a:graphicData uri="http://schemas.openxmlformats.org/drawingml/2006/table">
            <a:tbl>
              <a:tblPr firstRow="1" bandRow="1">
                <a:tableStyleId>{00A15C55-8517-42AA-B614-E9B94910E393}</a:tableStyleId>
              </a:tblPr>
              <a:tblGrid>
                <a:gridCol w="7276047">
                  <a:extLst>
                    <a:ext uri="{9D8B030D-6E8A-4147-A177-3AD203B41FA5}">
                      <a16:colId xmlns:a16="http://schemas.microsoft.com/office/drawing/2014/main" val="1983213361"/>
                    </a:ext>
                  </a:extLst>
                </a:gridCol>
              </a:tblGrid>
              <a:tr h="370840">
                <a:tc>
                  <a:txBody>
                    <a:bodyPr/>
                    <a:lstStyle/>
                    <a:p>
                      <a:pPr algn="ctr"/>
                      <a:r>
                        <a:rPr lang="da-DK" noProof="0" dirty="0"/>
                        <a:t>As-is (FBS)</a:t>
                      </a:r>
                    </a:p>
                  </a:txBody>
                  <a:tcPr>
                    <a:solidFill>
                      <a:srgbClr val="003399"/>
                    </a:solidFill>
                  </a:tcPr>
                </a:tc>
                <a:extLst>
                  <a:ext uri="{0D108BD9-81ED-4DB2-BD59-A6C34878D82A}">
                    <a16:rowId xmlns:a16="http://schemas.microsoft.com/office/drawing/2014/main" val="3897556188"/>
                  </a:ext>
                </a:extLst>
              </a:tr>
              <a:tr h="370840">
                <a:tc>
                  <a:txBody>
                    <a:bodyPr/>
                    <a:lstStyle/>
                    <a:p>
                      <a:r>
                        <a:rPr lang="da-DK" noProof="0" dirty="0"/>
                        <a:t>I LMS anvendes F1, som linker til f.eks. nyhedsbreve i Cicero Connect, hvorfra man kan søge yderligere hjælp</a:t>
                      </a:r>
                    </a:p>
                  </a:txBody>
                  <a:tcPr/>
                </a:tc>
                <a:extLst>
                  <a:ext uri="{0D108BD9-81ED-4DB2-BD59-A6C34878D82A}">
                    <a16:rowId xmlns:a16="http://schemas.microsoft.com/office/drawing/2014/main" val="2627285341"/>
                  </a:ext>
                </a:extLst>
              </a:tr>
            </a:tbl>
          </a:graphicData>
        </a:graphic>
      </p:graphicFrame>
      <p:sp>
        <p:nvSpPr>
          <p:cNvPr id="20" name="Slide Number Placeholder 19">
            <a:extLst>
              <a:ext uri="{FF2B5EF4-FFF2-40B4-BE49-F238E27FC236}">
                <a16:creationId xmlns:a16="http://schemas.microsoft.com/office/drawing/2014/main" id="{3B7E3237-566F-0485-2F0B-DD1B83EB7BDB}"/>
              </a:ext>
            </a:extLst>
          </p:cNvPr>
          <p:cNvSpPr>
            <a:spLocks noGrp="1"/>
          </p:cNvSpPr>
          <p:nvPr>
            <p:ph type="sldNum" sz="quarter" idx="16"/>
          </p:nvPr>
        </p:nvSpPr>
        <p:spPr/>
        <p:txBody>
          <a:bodyPr/>
          <a:lstStyle/>
          <a:p>
            <a:fld id="{23AA811B-2EBD-4900-905E-5BE206449611}" type="slidenum">
              <a:rPr lang="da-DK" noProof="0" smtClean="0"/>
              <a:pPr/>
              <a:t>17</a:t>
            </a:fld>
            <a:endParaRPr lang="da-DK" noProof="0" dirty="0"/>
          </a:p>
        </p:txBody>
      </p:sp>
      <p:grpSp>
        <p:nvGrpSpPr>
          <p:cNvPr id="2" name="Group 1">
            <a:extLst>
              <a:ext uri="{FF2B5EF4-FFF2-40B4-BE49-F238E27FC236}">
                <a16:creationId xmlns:a16="http://schemas.microsoft.com/office/drawing/2014/main" id="{265E614E-73A4-4841-7C12-8BC08EBC0274}"/>
              </a:ext>
            </a:extLst>
          </p:cNvPr>
          <p:cNvGrpSpPr/>
          <p:nvPr/>
        </p:nvGrpSpPr>
        <p:grpSpPr>
          <a:xfrm>
            <a:off x="4148136" y="3100395"/>
            <a:ext cx="7270974" cy="3670455"/>
            <a:chOff x="3853167" y="3095154"/>
            <a:chExt cx="7276047" cy="3640959"/>
          </a:xfrm>
        </p:grpSpPr>
        <p:pic>
          <p:nvPicPr>
            <p:cNvPr id="24" name="Picture 23">
              <a:extLst>
                <a:ext uri="{FF2B5EF4-FFF2-40B4-BE49-F238E27FC236}">
                  <a16:creationId xmlns:a16="http://schemas.microsoft.com/office/drawing/2014/main" id="{F8C30A86-7957-2921-E7C9-A96B4440226B}"/>
                </a:ext>
              </a:extLst>
            </p:cNvPr>
            <p:cNvPicPr>
              <a:picLocks noChangeAspect="1"/>
            </p:cNvPicPr>
            <p:nvPr/>
          </p:nvPicPr>
          <p:blipFill>
            <a:blip r:embed="rId4"/>
            <a:stretch>
              <a:fillRect/>
            </a:stretch>
          </p:blipFill>
          <p:spPr>
            <a:xfrm>
              <a:off x="3853167" y="3095154"/>
              <a:ext cx="7276047" cy="3443537"/>
            </a:xfrm>
            <a:prstGeom prst="rect">
              <a:avLst/>
            </a:prstGeom>
            <a:ln>
              <a:solidFill>
                <a:schemeClr val="accent1"/>
              </a:solidFill>
            </a:ln>
          </p:spPr>
        </p:pic>
        <p:pic>
          <p:nvPicPr>
            <p:cNvPr id="26" name="Picture 25">
              <a:extLst>
                <a:ext uri="{FF2B5EF4-FFF2-40B4-BE49-F238E27FC236}">
                  <a16:creationId xmlns:a16="http://schemas.microsoft.com/office/drawing/2014/main" id="{06791697-A8A5-9FAC-2CEF-C5C0FDC90B7A}"/>
                </a:ext>
              </a:extLst>
            </p:cNvPr>
            <p:cNvPicPr>
              <a:picLocks noChangeAspect="1"/>
            </p:cNvPicPr>
            <p:nvPr/>
          </p:nvPicPr>
          <p:blipFill>
            <a:blip r:embed="rId5"/>
            <a:stretch>
              <a:fillRect/>
            </a:stretch>
          </p:blipFill>
          <p:spPr>
            <a:xfrm>
              <a:off x="4386319" y="3814015"/>
              <a:ext cx="1857542" cy="2922098"/>
            </a:xfrm>
            <a:prstGeom prst="rect">
              <a:avLst/>
            </a:prstGeom>
            <a:ln>
              <a:solidFill>
                <a:schemeClr val="accent1"/>
              </a:solidFill>
            </a:ln>
          </p:spPr>
        </p:pic>
      </p:grpSp>
      <p:graphicFrame>
        <p:nvGraphicFramePr>
          <p:cNvPr id="27" name="Table 26">
            <a:extLst>
              <a:ext uri="{FF2B5EF4-FFF2-40B4-BE49-F238E27FC236}">
                <a16:creationId xmlns:a16="http://schemas.microsoft.com/office/drawing/2014/main" id="{9056D5BE-CA78-0176-ECD5-396A130A82C2}"/>
              </a:ext>
            </a:extLst>
          </p:cNvPr>
          <p:cNvGraphicFramePr>
            <a:graphicFrameLocks noGrp="1"/>
          </p:cNvGraphicFramePr>
          <p:nvPr>
            <p:extLst>
              <p:ext uri="{D42A27DB-BD31-4B8C-83A1-F6EECF244321}">
                <p14:modId xmlns:p14="http://schemas.microsoft.com/office/powerpoint/2010/main" val="1229219959"/>
              </p:ext>
            </p:extLst>
          </p:nvPr>
        </p:nvGraphicFramePr>
        <p:xfrm>
          <a:off x="4143062" y="2066143"/>
          <a:ext cx="7276047" cy="1024420"/>
        </p:xfrm>
        <a:graphic>
          <a:graphicData uri="http://schemas.openxmlformats.org/drawingml/2006/table">
            <a:tbl>
              <a:tblPr firstRow="1" bandRow="1">
                <a:tableStyleId>{00A15C55-8517-42AA-B614-E9B94910E393}</a:tableStyleId>
              </a:tblPr>
              <a:tblGrid>
                <a:gridCol w="7276047">
                  <a:extLst>
                    <a:ext uri="{9D8B030D-6E8A-4147-A177-3AD203B41FA5}">
                      <a16:colId xmlns:a16="http://schemas.microsoft.com/office/drawing/2014/main" val="1625949612"/>
                    </a:ext>
                  </a:extLst>
                </a:gridCol>
              </a:tblGrid>
              <a:tr h="375792">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730748159"/>
                  </a:ext>
                </a:extLst>
              </a:tr>
              <a:tr h="6486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noProof="0" dirty="0">
                          <a:solidFill>
                            <a:schemeClr val="dk1"/>
                          </a:solidFill>
                          <a:effectLst/>
                          <a:latin typeface="+mn-lt"/>
                          <a:ea typeface="+mn-ea"/>
                          <a:cs typeface="+mn-cs"/>
                        </a:rPr>
                        <a:t>Hjælpevinduet foretager automatisk en søgning på artikler, der omhandler det område, du befinder dig på i Cicero Mobile.</a:t>
                      </a:r>
                      <a:endParaRPr lang="da-DK" noProof="0" dirty="0"/>
                    </a:p>
                  </a:txBody>
                  <a:tcPr/>
                </a:tc>
                <a:extLst>
                  <a:ext uri="{0D108BD9-81ED-4DB2-BD59-A6C34878D82A}">
                    <a16:rowId xmlns:a16="http://schemas.microsoft.com/office/drawing/2014/main" val="210622398"/>
                  </a:ext>
                </a:extLst>
              </a:tr>
            </a:tbl>
          </a:graphicData>
        </a:graphic>
      </p:graphicFrame>
    </p:spTree>
    <p:extLst>
      <p:ext uri="{BB962C8B-B14F-4D97-AF65-F5344CB8AC3E}">
        <p14:creationId xmlns:p14="http://schemas.microsoft.com/office/powerpoint/2010/main" val="1059569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5C591-3D4D-8231-142A-A8DE9B160C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97E4EF-2CC3-5A81-9EF0-CBE30274E0AF}"/>
              </a:ext>
            </a:extLst>
          </p:cNvPr>
          <p:cNvSpPr>
            <a:spLocks noGrp="1"/>
          </p:cNvSpPr>
          <p:nvPr>
            <p:ph type="title"/>
          </p:nvPr>
        </p:nvSpPr>
        <p:spPr>
          <a:xfrm>
            <a:off x="3848095" y="170483"/>
            <a:ext cx="7802565" cy="673450"/>
          </a:xfrm>
        </p:spPr>
        <p:txBody>
          <a:bodyPr/>
          <a:lstStyle/>
          <a:p>
            <a:r>
              <a:rPr lang="da-DK" noProof="0" dirty="0"/>
              <a:t>Tastaturgenveje (Genvejstaster)  </a:t>
            </a:r>
          </a:p>
        </p:txBody>
      </p:sp>
      <p:sp>
        <p:nvSpPr>
          <p:cNvPr id="8" name="Text Placeholder 5">
            <a:extLst>
              <a:ext uri="{FF2B5EF4-FFF2-40B4-BE49-F238E27FC236}">
                <a16:creationId xmlns:a16="http://schemas.microsoft.com/office/drawing/2014/main" id="{E4EE092F-3C36-8B5E-37B7-13ADE1148A7F}"/>
              </a:ext>
            </a:extLst>
          </p:cNvPr>
          <p:cNvSpPr>
            <a:spLocks noGrp="1"/>
          </p:cNvSpPr>
          <p:nvPr>
            <p:ph type="body" sz="quarter" idx="22"/>
          </p:nvPr>
        </p:nvSpPr>
        <p:spPr>
          <a:xfrm>
            <a:off x="260156" y="214897"/>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F0B22F42-784F-D6FF-61FD-3F2A0C60A6FD}"/>
              </a:ext>
            </a:extLst>
          </p:cNvPr>
          <p:cNvSpPr>
            <a:spLocks noGrp="1"/>
          </p:cNvSpPr>
          <p:nvPr>
            <p:ph type="body" sz="quarter" idx="24"/>
          </p:nvPr>
        </p:nvSpPr>
        <p:spPr>
          <a:xfrm>
            <a:off x="260152" y="948507"/>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8D23C2DE-9CE2-62D3-8BC3-88B315A1057D}"/>
              </a:ext>
            </a:extLst>
          </p:cNvPr>
          <p:cNvSpPr>
            <a:spLocks noGrp="1"/>
          </p:cNvSpPr>
          <p:nvPr>
            <p:ph type="body" sz="quarter" idx="25"/>
          </p:nvPr>
        </p:nvSpPr>
        <p:spPr>
          <a:xfrm>
            <a:off x="260152" y="1978598"/>
            <a:ext cx="2368551" cy="4135438"/>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give brugerne mere intuitiv navigation i Cicero Mobile, så de kan arbejde effektivt uden at skulle huske og anvende tastaturgenveje.</a:t>
            </a:r>
            <a:endParaRPr lang="da-DK" sz="1200" b="1" noProof="0" dirty="0"/>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Færre tastaturgenveje i Cicero Mobile.</a:t>
            </a:r>
            <a:endParaRPr lang="da-DK" sz="1200" noProof="0" dirty="0">
              <a:ea typeface="Roboto"/>
              <a:cs typeface="Roboto"/>
            </a:endParaRP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I stedet for tastaturgenveje følger brugerne arbejdsgange, der guider dem gennem opgaverne.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DCF679CE-1A3F-EA14-AA5D-BCECCECA67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Content Placeholder 8">
            <a:extLst>
              <a:ext uri="{FF2B5EF4-FFF2-40B4-BE49-F238E27FC236}">
                <a16:creationId xmlns:a16="http://schemas.microsoft.com/office/drawing/2014/main" id="{420D37D3-F3DC-BA14-C3F3-403FCBD2D17B}"/>
              </a:ext>
            </a:extLst>
          </p:cNvPr>
          <p:cNvGraphicFramePr>
            <a:graphicFrameLocks noGrp="1"/>
          </p:cNvGraphicFramePr>
          <p:nvPr>
            <p:ph sz="quarter" idx="23"/>
            <p:extLst>
              <p:ext uri="{D42A27DB-BD31-4B8C-83A1-F6EECF244321}">
                <p14:modId xmlns:p14="http://schemas.microsoft.com/office/powerpoint/2010/main" val="825623150"/>
              </p:ext>
            </p:extLst>
          </p:nvPr>
        </p:nvGraphicFramePr>
        <p:xfrm>
          <a:off x="3848095" y="888347"/>
          <a:ext cx="7802562" cy="4777083"/>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44046">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4411323">
                <a:tc>
                  <a:txBody>
                    <a:bodyPr/>
                    <a:lstStyle/>
                    <a:p>
                      <a:r>
                        <a:rPr lang="da-DK" noProof="0" dirty="0"/>
                        <a:t>Brugere navigerer i LMS ved hjælp af genvejstaster til at skifte mellem funktioner og skærmbilleder.</a:t>
                      </a:r>
                    </a:p>
                  </a:txBody>
                  <a:tcPr/>
                </a:tc>
                <a:tc>
                  <a:txBody>
                    <a:bodyPr/>
                    <a:lstStyle/>
                    <a:p>
                      <a:r>
                        <a:rPr lang="da-DK" noProof="0" dirty="0"/>
                        <a:t>Cicero Mobile har en mere brugervenlig navigation, hvor arbejdsgangene følger en naturlig rækkefølge. Dette reducerer behovet for at springe mellem funktioner med tastaturgenveje.</a:t>
                      </a:r>
                    </a:p>
                    <a:p>
                      <a:endParaRPr lang="da-DK" noProof="0" dirty="0"/>
                    </a:p>
                    <a:p>
                      <a:r>
                        <a:rPr lang="da-DK" noProof="0" dirty="0"/>
                        <a:t>For brugere der ønsker det, findes der stadig </a:t>
                      </a:r>
                      <a:r>
                        <a:rPr lang="da-DK" sz="1800" kern="1200" noProof="0" dirty="0">
                          <a:solidFill>
                            <a:schemeClr val="dk1"/>
                          </a:solidFill>
                          <a:effectLst/>
                          <a:latin typeface="+mn-lt"/>
                          <a:ea typeface="+mn-ea"/>
                          <a:cs typeface="+mn-cs"/>
                        </a:rPr>
                        <a:t>tastaturgenveje</a:t>
                      </a:r>
                      <a:r>
                        <a:rPr lang="da-DK" noProof="0" dirty="0"/>
                        <a:t> i Cicero Mobile.</a:t>
                      </a:r>
                    </a:p>
                    <a:p>
                      <a:endParaRPr lang="da-DK" noProof="0" dirty="0"/>
                    </a:p>
                    <a:p>
                      <a:r>
                        <a:rPr lang="da-DK" noProof="0" dirty="0"/>
                        <a:t>Link til genvejstaster: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hlinkClick r:id="rId4"/>
                        </a:rPr>
                        <a:t>https://ciceroconnect.zendesk.com/hc/da/articles/15203470954524-Tastaturgenveje</a:t>
                      </a:r>
                      <a:r>
                        <a:rPr lang="da-DK" noProof="0" dirty="0"/>
                        <a:t> </a:t>
                      </a:r>
                    </a:p>
                  </a:txBody>
                  <a:tcPr/>
                </a:tc>
                <a:extLst>
                  <a:ext uri="{0D108BD9-81ED-4DB2-BD59-A6C34878D82A}">
                    <a16:rowId xmlns:a16="http://schemas.microsoft.com/office/drawing/2014/main" val="2627285341"/>
                  </a:ext>
                </a:extLst>
              </a:tr>
            </a:tbl>
          </a:graphicData>
        </a:graphic>
      </p:graphicFrame>
      <p:sp>
        <p:nvSpPr>
          <p:cNvPr id="4" name="Slide Number Placeholder 3">
            <a:extLst>
              <a:ext uri="{FF2B5EF4-FFF2-40B4-BE49-F238E27FC236}">
                <a16:creationId xmlns:a16="http://schemas.microsoft.com/office/drawing/2014/main" id="{FC06D87A-66E0-EB08-E946-C12AF7BAE581}"/>
              </a:ext>
            </a:extLst>
          </p:cNvPr>
          <p:cNvSpPr>
            <a:spLocks noGrp="1"/>
          </p:cNvSpPr>
          <p:nvPr>
            <p:ph type="sldNum" sz="quarter" idx="16"/>
          </p:nvPr>
        </p:nvSpPr>
        <p:spPr/>
        <p:txBody>
          <a:bodyPr/>
          <a:lstStyle/>
          <a:p>
            <a:fld id="{23AA811B-2EBD-4900-905E-5BE206449611}" type="slidenum">
              <a:rPr lang="da-DK" noProof="0" smtClean="0"/>
              <a:pPr/>
              <a:t>18</a:t>
            </a:fld>
            <a:endParaRPr lang="da-DK" noProof="0" dirty="0"/>
          </a:p>
        </p:txBody>
      </p:sp>
      <p:sp>
        <p:nvSpPr>
          <p:cNvPr id="2" name="Rectangle: Rounded Corners 1">
            <a:extLst>
              <a:ext uri="{FF2B5EF4-FFF2-40B4-BE49-F238E27FC236}">
                <a16:creationId xmlns:a16="http://schemas.microsoft.com/office/drawing/2014/main" id="{4D7DD832-4C7E-8098-3D8B-31A94EC900A2}"/>
              </a:ext>
            </a:extLst>
          </p:cNvPr>
          <p:cNvSpPr/>
          <p:nvPr/>
        </p:nvSpPr>
        <p:spPr>
          <a:xfrm>
            <a:off x="6096000" y="5842131"/>
            <a:ext cx="3388448" cy="639097"/>
          </a:xfrm>
          <a:prstGeom prst="roundRect">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200" noProof="0" dirty="0">
                <a:solidFill>
                  <a:schemeClr val="bg1"/>
                </a:solidFill>
              </a:rPr>
              <a:t>Vær opmærksom på at ”Genvejstaster” </a:t>
            </a:r>
          </a:p>
          <a:p>
            <a:pPr algn="ctr"/>
            <a:r>
              <a:rPr lang="da-DK" sz="1200" noProof="0" dirty="0">
                <a:solidFill>
                  <a:schemeClr val="bg1"/>
                </a:solidFill>
              </a:rPr>
              <a:t>har skiftet navn til ”Tastaturgenveje”</a:t>
            </a:r>
          </a:p>
        </p:txBody>
      </p:sp>
      <p:pic>
        <p:nvPicPr>
          <p:cNvPr id="6" name="Graphic 5" descr="Lights On with solid fill">
            <a:extLst>
              <a:ext uri="{FF2B5EF4-FFF2-40B4-BE49-F238E27FC236}">
                <a16:creationId xmlns:a16="http://schemas.microsoft.com/office/drawing/2014/main" id="{755C448F-9E5D-1DDB-7FFA-6941D29659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15664" y="5959821"/>
            <a:ext cx="361335" cy="361335"/>
          </a:xfrm>
          <a:prstGeom prst="rect">
            <a:avLst/>
          </a:prstGeom>
        </p:spPr>
      </p:pic>
    </p:spTree>
    <p:extLst>
      <p:ext uri="{BB962C8B-B14F-4D97-AF65-F5344CB8AC3E}">
        <p14:creationId xmlns:p14="http://schemas.microsoft.com/office/powerpoint/2010/main" val="41510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8440E-3BDB-79B7-0CAD-4CDFF9BD50B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662CDD-0EA6-1E09-EF6B-09B2644828E6}"/>
              </a:ext>
            </a:extLst>
          </p:cNvPr>
          <p:cNvSpPr>
            <a:spLocks noGrp="1"/>
          </p:cNvSpPr>
          <p:nvPr>
            <p:ph type="sldNum" sz="quarter" idx="16"/>
          </p:nvPr>
        </p:nvSpPr>
        <p:spPr/>
        <p:txBody>
          <a:bodyPr/>
          <a:lstStyle/>
          <a:p>
            <a:fld id="{23AA811B-2EBD-4900-905E-5BE206449611}" type="slidenum">
              <a:rPr lang="da-DK" noProof="0" smtClean="0"/>
              <a:pPr/>
              <a:t>19</a:t>
            </a:fld>
            <a:endParaRPr lang="da-DK" noProof="0" dirty="0"/>
          </a:p>
        </p:txBody>
      </p:sp>
      <p:sp>
        <p:nvSpPr>
          <p:cNvPr id="3" name="Title 2">
            <a:extLst>
              <a:ext uri="{FF2B5EF4-FFF2-40B4-BE49-F238E27FC236}">
                <a16:creationId xmlns:a16="http://schemas.microsoft.com/office/drawing/2014/main" id="{45834679-0B58-7E2F-1610-5650EE252628}"/>
              </a:ext>
            </a:extLst>
          </p:cNvPr>
          <p:cNvSpPr>
            <a:spLocks noGrp="1"/>
          </p:cNvSpPr>
          <p:nvPr>
            <p:ph type="title"/>
          </p:nvPr>
        </p:nvSpPr>
        <p:spPr>
          <a:xfrm>
            <a:off x="3848090" y="250996"/>
            <a:ext cx="7802565" cy="673450"/>
          </a:xfrm>
        </p:spPr>
        <p:txBody>
          <a:bodyPr/>
          <a:lstStyle/>
          <a:p>
            <a:r>
              <a:rPr lang="da-DK" noProof="0" dirty="0"/>
              <a:t>Ændret tilgang til Cicero Explore</a:t>
            </a:r>
          </a:p>
        </p:txBody>
      </p:sp>
      <p:sp>
        <p:nvSpPr>
          <p:cNvPr id="8" name="Text Placeholder 5">
            <a:extLst>
              <a:ext uri="{FF2B5EF4-FFF2-40B4-BE49-F238E27FC236}">
                <a16:creationId xmlns:a16="http://schemas.microsoft.com/office/drawing/2014/main" id="{37817991-61F8-0B0B-6F82-48B566E69D7F}"/>
              </a:ext>
            </a:extLst>
          </p:cNvPr>
          <p:cNvSpPr>
            <a:spLocks noGrp="1"/>
          </p:cNvSpPr>
          <p:nvPr>
            <p:ph type="body" sz="quarter" idx="22"/>
          </p:nvPr>
        </p:nvSpPr>
        <p:spPr>
          <a:xfrm>
            <a:off x="260156" y="250996"/>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endParaRPr lang="da-DK" sz="1200" noProof="0" dirty="0">
              <a:latin typeface="+mn-lt"/>
              <a:ea typeface="Roboto"/>
              <a:cs typeface="Roboto"/>
            </a:endParaRPr>
          </a:p>
        </p:txBody>
      </p:sp>
      <p:sp>
        <p:nvSpPr>
          <p:cNvPr id="10" name="Text Placeholder 6">
            <a:extLst>
              <a:ext uri="{FF2B5EF4-FFF2-40B4-BE49-F238E27FC236}">
                <a16:creationId xmlns:a16="http://schemas.microsoft.com/office/drawing/2014/main" id="{AB9DBC84-D188-F20C-A846-48CF3279B34E}"/>
              </a:ext>
            </a:extLst>
          </p:cNvPr>
          <p:cNvSpPr>
            <a:spLocks noGrp="1"/>
          </p:cNvSpPr>
          <p:nvPr>
            <p:ph type="body" sz="quarter" idx="24"/>
          </p:nvPr>
        </p:nvSpPr>
        <p:spPr>
          <a:xfrm>
            <a:off x="260155" y="1062601"/>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0E8DBDE9-B6FB-2625-5E05-5064D2F9E177}"/>
              </a:ext>
            </a:extLst>
          </p:cNvPr>
          <p:cNvSpPr>
            <a:spLocks noGrp="1"/>
          </p:cNvSpPr>
          <p:nvPr>
            <p:ph type="body" sz="quarter" idx="25"/>
          </p:nvPr>
        </p:nvSpPr>
        <p:spPr>
          <a:xfrm>
            <a:off x="260154" y="1979727"/>
            <a:ext cx="2368551" cy="4135438"/>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give brugere adgang til Cicero Explore via Cicero Mobile</a:t>
            </a:r>
            <a:endParaRPr lang="da-DK" sz="1200" noProof="0" dirty="0">
              <a:ea typeface="Roboto"/>
              <a:cs typeface="Roboto"/>
            </a:endParaRPr>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Brugerne kan nu linke direkte fra Cicero Mobile til Cicero Explore</a:t>
            </a: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Adgangen til Cicero Explore ændres fra en LMS-specifik funktion (F8) til den nye funktion "Produkter &amp; links" i Cicero Mobile </a:t>
            </a:r>
            <a:endParaRPr lang="da-DK" sz="1200" noProof="0" dirty="0">
              <a:ea typeface="Roboto"/>
              <a:cs typeface="Roboto"/>
            </a:endParaRPr>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56EA5A4B-D469-D561-5D73-FBC9D2728B2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52EF2949-1E9C-AAD4-D031-6191BC15D93D}"/>
              </a:ext>
            </a:extLst>
          </p:cNvPr>
          <p:cNvGraphicFramePr>
            <a:graphicFrameLocks noGrp="1"/>
          </p:cNvGraphicFramePr>
          <p:nvPr>
            <p:ph sz="quarter" idx="23"/>
            <p:extLst>
              <p:ext uri="{D42A27DB-BD31-4B8C-83A1-F6EECF244321}">
                <p14:modId xmlns:p14="http://schemas.microsoft.com/office/powerpoint/2010/main" val="3745720177"/>
              </p:ext>
            </p:extLst>
          </p:nvPr>
        </p:nvGraphicFramePr>
        <p:xfrm>
          <a:off x="3848090" y="768462"/>
          <a:ext cx="8083754" cy="5462477"/>
        </p:xfrm>
        <a:graphic>
          <a:graphicData uri="http://schemas.openxmlformats.org/drawingml/2006/table">
            <a:tbl>
              <a:tblPr firstRow="1" bandRow="1">
                <a:tableStyleId>{00A15C55-8517-42AA-B614-E9B94910E393}</a:tableStyleId>
              </a:tblPr>
              <a:tblGrid>
                <a:gridCol w="4041877">
                  <a:extLst>
                    <a:ext uri="{9D8B030D-6E8A-4147-A177-3AD203B41FA5}">
                      <a16:colId xmlns:a16="http://schemas.microsoft.com/office/drawing/2014/main" val="1983213361"/>
                    </a:ext>
                  </a:extLst>
                </a:gridCol>
                <a:gridCol w="4041877">
                  <a:extLst>
                    <a:ext uri="{9D8B030D-6E8A-4147-A177-3AD203B41FA5}">
                      <a16:colId xmlns:a16="http://schemas.microsoft.com/office/drawing/2014/main" val="3064101605"/>
                    </a:ext>
                  </a:extLst>
                </a:gridCol>
              </a:tblGrid>
              <a:tr h="433277">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4646035">
                <a:tc>
                  <a:txBody>
                    <a:bodyPr/>
                    <a:lstStyle/>
                    <a:p>
                      <a:r>
                        <a:rPr lang="da-DK" noProof="0" dirty="0"/>
                        <a:t>Brugerne tilgår Cicero Explore via LMS funktionen F8 eller direkte via browser.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I Cicero Mobile tilgås Cicero Explore via den nye funktion: Produkter &amp; links.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Brugere kan fortsat tilgå Cicero Explore via en browser uden for Cicero Mobile. Det er ligeledes muligt at tilgå de øvrige Cicero produkter via dette link.</a:t>
                      </a:r>
                    </a:p>
                  </a:txBody>
                  <a:tcPr/>
                </a:tc>
                <a:extLst>
                  <a:ext uri="{0D108BD9-81ED-4DB2-BD59-A6C34878D82A}">
                    <a16:rowId xmlns:a16="http://schemas.microsoft.com/office/drawing/2014/main" val="2627285341"/>
                  </a:ext>
                </a:extLst>
              </a:tr>
            </a:tbl>
          </a:graphicData>
        </a:graphic>
      </p:graphicFrame>
      <p:pic>
        <p:nvPicPr>
          <p:cNvPr id="9" name="Picture 8">
            <a:extLst>
              <a:ext uri="{FF2B5EF4-FFF2-40B4-BE49-F238E27FC236}">
                <a16:creationId xmlns:a16="http://schemas.microsoft.com/office/drawing/2014/main" id="{F398F220-A702-81FF-FBB0-A5A4D83E79CE}"/>
              </a:ext>
            </a:extLst>
          </p:cNvPr>
          <p:cNvPicPr>
            <a:picLocks noChangeAspect="1"/>
          </p:cNvPicPr>
          <p:nvPr/>
        </p:nvPicPr>
        <p:blipFill>
          <a:blip r:embed="rId4"/>
          <a:stretch>
            <a:fillRect/>
          </a:stretch>
        </p:blipFill>
        <p:spPr>
          <a:xfrm>
            <a:off x="8795398" y="2090518"/>
            <a:ext cx="2106359" cy="2457418"/>
          </a:xfrm>
          <a:prstGeom prst="rect">
            <a:avLst/>
          </a:prstGeom>
        </p:spPr>
      </p:pic>
    </p:spTree>
    <p:extLst>
      <p:ext uri="{BB962C8B-B14F-4D97-AF65-F5344CB8AC3E}">
        <p14:creationId xmlns:p14="http://schemas.microsoft.com/office/powerpoint/2010/main" val="2841434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4DD78-F22A-FAA4-6651-72E35120C36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9C233F-8B19-9353-E7D3-25B5070FB529}"/>
              </a:ext>
            </a:extLst>
          </p:cNvPr>
          <p:cNvSpPr>
            <a:spLocks noGrp="1"/>
          </p:cNvSpPr>
          <p:nvPr>
            <p:ph type="sldNum" sz="quarter" idx="16"/>
          </p:nvPr>
        </p:nvSpPr>
        <p:spPr/>
        <p:txBody>
          <a:bodyPr/>
          <a:lstStyle/>
          <a:p>
            <a:fld id="{23AA811B-2EBD-4900-905E-5BE206449611}" type="slidenum">
              <a:rPr lang="da-DK" noProof="0" smtClean="0"/>
              <a:pPr/>
              <a:t>20</a:t>
            </a:fld>
            <a:endParaRPr lang="da-DK" noProof="0" dirty="0"/>
          </a:p>
        </p:txBody>
      </p:sp>
      <p:sp>
        <p:nvSpPr>
          <p:cNvPr id="3" name="Title 2">
            <a:extLst>
              <a:ext uri="{FF2B5EF4-FFF2-40B4-BE49-F238E27FC236}">
                <a16:creationId xmlns:a16="http://schemas.microsoft.com/office/drawing/2014/main" id="{D3D09B02-00BD-839B-DDA9-DD777B6ED3F6}"/>
              </a:ext>
            </a:extLst>
          </p:cNvPr>
          <p:cNvSpPr>
            <a:spLocks noGrp="1"/>
          </p:cNvSpPr>
          <p:nvPr>
            <p:ph type="title"/>
          </p:nvPr>
        </p:nvSpPr>
        <p:spPr>
          <a:xfrm>
            <a:off x="3848095" y="216305"/>
            <a:ext cx="7802565" cy="673450"/>
          </a:xfrm>
        </p:spPr>
        <p:txBody>
          <a:bodyPr/>
          <a:lstStyle/>
          <a:p>
            <a:r>
              <a:rPr lang="da-DK" noProof="0" dirty="0"/>
              <a:t>Plukliste</a:t>
            </a:r>
          </a:p>
        </p:txBody>
      </p:sp>
      <p:sp>
        <p:nvSpPr>
          <p:cNvPr id="8" name="Text Placeholder 5">
            <a:extLst>
              <a:ext uri="{FF2B5EF4-FFF2-40B4-BE49-F238E27FC236}">
                <a16:creationId xmlns:a16="http://schemas.microsoft.com/office/drawing/2014/main" id="{6848B24A-2ABE-5F0B-EDCA-737A77D979DB}"/>
              </a:ext>
            </a:extLst>
          </p:cNvPr>
          <p:cNvSpPr>
            <a:spLocks noGrp="1"/>
          </p:cNvSpPr>
          <p:nvPr>
            <p:ph type="body" sz="quarter" idx="22"/>
          </p:nvPr>
        </p:nvSpPr>
        <p:spPr>
          <a:xfrm>
            <a:off x="260156" y="539751"/>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04DFD8A1-82C6-0005-703E-742E17B6805E}"/>
              </a:ext>
            </a:extLst>
          </p:cNvPr>
          <p:cNvSpPr>
            <a:spLocks noGrp="1"/>
          </p:cNvSpPr>
          <p:nvPr>
            <p:ph type="body" sz="quarter" idx="24"/>
          </p:nvPr>
        </p:nvSpPr>
        <p:spPr>
          <a:xfrm>
            <a:off x="260155" y="1411516"/>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C29F68D9-F89E-254D-CD5C-F425C74BC40E}"/>
              </a:ext>
            </a:extLst>
          </p:cNvPr>
          <p:cNvSpPr>
            <a:spLocks noGrp="1"/>
          </p:cNvSpPr>
          <p:nvPr>
            <p:ph type="body" sz="quarter" idx="25"/>
          </p:nvPr>
        </p:nvSpPr>
        <p:spPr>
          <a:xfrm>
            <a:off x="260154" y="2355948"/>
            <a:ext cx="2368551" cy="4135438"/>
          </a:xfrm>
        </p:spPr>
        <p:txBody>
          <a:bodyPr>
            <a:normAutofit/>
          </a:bodyPr>
          <a:lstStyle/>
          <a:p>
            <a:pPr marL="0" indent="0">
              <a:buNone/>
            </a:pPr>
            <a:r>
              <a:rPr lang="da-DK" sz="1200" b="1" noProof="0" dirty="0"/>
              <a:t>Formål:</a:t>
            </a:r>
            <a:br>
              <a:rPr lang="da-DK" sz="1200" b="1" noProof="0" dirty="0"/>
            </a:br>
            <a:r>
              <a:rPr lang="da-DK" sz="1200" noProof="0" dirty="0"/>
              <a:t>At give brugerne mulighed for at fremfinde reserverede materialer på hylden</a:t>
            </a:r>
          </a:p>
          <a:p>
            <a:pPr marL="0" indent="0">
              <a:buNone/>
            </a:pPr>
            <a:endParaRPr lang="da-DK" sz="1200" b="1" noProof="0" dirty="0"/>
          </a:p>
          <a:p>
            <a:pPr marL="0" indent="0">
              <a:buNone/>
            </a:pPr>
            <a:r>
              <a:rPr lang="da-DK" sz="1200" b="1" noProof="0" dirty="0"/>
              <a:t>Primære output:</a:t>
            </a:r>
            <a:br>
              <a:rPr lang="da-DK" sz="1200" b="1" noProof="0" dirty="0"/>
            </a:br>
            <a:r>
              <a:rPr lang="da-DK" sz="1200" noProof="0" dirty="0"/>
              <a:t>Brugerne får mulighed for at benytte pluklister direkte i Cicero Mobile</a:t>
            </a:r>
            <a:br>
              <a:rPr lang="da-DK" sz="1200" b="1" noProof="0" dirty="0"/>
            </a:br>
            <a:endParaRPr lang="da-DK" sz="1200" b="1" noProof="0" dirty="0"/>
          </a:p>
          <a:p>
            <a:pPr marL="0" indent="0">
              <a:buNone/>
            </a:pPr>
            <a:r>
              <a:rPr lang="da-DK" sz="1200" b="1" noProof="0" dirty="0"/>
              <a:t>Forandring</a:t>
            </a:r>
            <a:r>
              <a:rPr lang="da-DK" sz="1200" noProof="0" dirty="0"/>
              <a:t>:</a:t>
            </a:r>
            <a:br>
              <a:rPr lang="da-DK" sz="1200" noProof="0" dirty="0"/>
            </a:br>
            <a:r>
              <a:rPr lang="da-DK" sz="1200" noProof="0" dirty="0"/>
              <a:t>Den elektroniske pluklistefunktion integreres i Cicero Mobile, fremfor et eksternt system eller via udprint</a:t>
            </a:r>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D269A447-7A89-309C-00D7-17D974E5BD5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8">
            <a:extLst>
              <a:ext uri="{FF2B5EF4-FFF2-40B4-BE49-F238E27FC236}">
                <a16:creationId xmlns:a16="http://schemas.microsoft.com/office/drawing/2014/main" id="{205502A8-5CD3-C91C-A55E-54F442A62917}"/>
              </a:ext>
            </a:extLst>
          </p:cNvPr>
          <p:cNvGraphicFramePr>
            <a:graphicFrameLocks noGrp="1"/>
          </p:cNvGraphicFramePr>
          <p:nvPr>
            <p:ph sz="quarter" idx="23"/>
            <p:extLst>
              <p:ext uri="{D42A27DB-BD31-4B8C-83A1-F6EECF244321}">
                <p14:modId xmlns:p14="http://schemas.microsoft.com/office/powerpoint/2010/main" val="4212694035"/>
              </p:ext>
            </p:extLst>
          </p:nvPr>
        </p:nvGraphicFramePr>
        <p:xfrm>
          <a:off x="3848096" y="1038767"/>
          <a:ext cx="7802562" cy="558292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sz="1600" noProof="0" dirty="0"/>
                        <a:t>Pluklister som udskrift fra LMS eller mobilt interface via Cicero Move (eller et tredjepartssystem)</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da-DK" sz="1600" noProof="0" dirty="0"/>
                        <a:t>Plukliste med "fundet", "ikke fundet", "spring over" er integreret i Cicero Mobile. Funktionaliteten er genkendelig for brugere af Cicero Move. </a:t>
                      </a:r>
                    </a:p>
                    <a:p>
                      <a:pPr marL="0" marR="0" lvl="0" indent="0" algn="l" rtl="0" eaLnBrk="1" fontAlgn="auto" latinLnBrk="0" hangingPunct="1">
                        <a:lnSpc>
                          <a:spcPct val="100000"/>
                        </a:lnSpc>
                        <a:spcBef>
                          <a:spcPts val="0"/>
                        </a:spcBef>
                        <a:spcAft>
                          <a:spcPts val="0"/>
                        </a:spcAft>
                        <a:buClrTx/>
                        <a:buSzTx/>
                        <a:buFontTx/>
                        <a:buNone/>
                      </a:pPr>
                      <a:endParaRPr lang="da-DK" sz="16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Det bliver muligt at tilføje materialer, der er markeret til kassation til den digitale plukliste, der genereres i Cicero Mobile.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600" kern="1200" noProof="0" dirty="0">
                          <a:solidFill>
                            <a:schemeClr val="dk1"/>
                          </a:solidFill>
                          <a:effectLst/>
                          <a:latin typeface="+mn-lt"/>
                          <a:ea typeface="+mn-ea"/>
                          <a:cs typeface="+mn-cs"/>
                        </a:rPr>
                        <a:t>Flere muligheder for at filtrere pluklisten samt flere informationer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noProof="0" dirty="0"/>
                    </a:p>
                    <a:p>
                      <a:pPr marL="0" marR="0" lvl="0" indent="0" algn="l" rtl="0" eaLnBrk="1" fontAlgn="auto" latinLnBrk="0" hangingPunct="1">
                        <a:lnSpc>
                          <a:spcPct val="100000"/>
                        </a:lnSpc>
                        <a:spcBef>
                          <a:spcPts val="0"/>
                        </a:spcBef>
                        <a:spcAft>
                          <a:spcPts val="0"/>
                        </a:spcAft>
                        <a:buClrTx/>
                        <a:buSzTx/>
                        <a:buFontTx/>
                        <a:buNone/>
                      </a:pPr>
                      <a:endParaRPr lang="da-DK" sz="1600" noProof="0" dirty="0"/>
                    </a:p>
                  </a:txBody>
                  <a:tcPr/>
                </a:tc>
                <a:extLst>
                  <a:ext uri="{0D108BD9-81ED-4DB2-BD59-A6C34878D82A}">
                    <a16:rowId xmlns:a16="http://schemas.microsoft.com/office/drawing/2014/main" val="2627285341"/>
                  </a:ext>
                </a:extLst>
              </a:tr>
            </a:tbl>
          </a:graphicData>
        </a:graphic>
      </p:graphicFrame>
      <p:pic>
        <p:nvPicPr>
          <p:cNvPr id="6" name="Picture 5">
            <a:extLst>
              <a:ext uri="{FF2B5EF4-FFF2-40B4-BE49-F238E27FC236}">
                <a16:creationId xmlns:a16="http://schemas.microsoft.com/office/drawing/2014/main" id="{8A77DF17-1BF8-4C0D-721C-B8E8A7721C89}"/>
              </a:ext>
            </a:extLst>
          </p:cNvPr>
          <p:cNvPicPr>
            <a:picLocks noChangeAspect="1"/>
          </p:cNvPicPr>
          <p:nvPr/>
        </p:nvPicPr>
        <p:blipFill>
          <a:blip r:embed="rId4"/>
          <a:stretch>
            <a:fillRect/>
          </a:stretch>
        </p:blipFill>
        <p:spPr>
          <a:xfrm>
            <a:off x="7900793" y="4314948"/>
            <a:ext cx="3643069" cy="2095056"/>
          </a:xfrm>
          <a:prstGeom prst="rect">
            <a:avLst/>
          </a:prstGeom>
        </p:spPr>
      </p:pic>
      <p:pic>
        <p:nvPicPr>
          <p:cNvPr id="16" name="Picture 15">
            <a:extLst>
              <a:ext uri="{FF2B5EF4-FFF2-40B4-BE49-F238E27FC236}">
                <a16:creationId xmlns:a16="http://schemas.microsoft.com/office/drawing/2014/main" id="{810782B5-EF6F-9D89-369F-61A434450001}"/>
              </a:ext>
            </a:extLst>
          </p:cNvPr>
          <p:cNvPicPr>
            <a:picLocks noChangeAspect="1"/>
          </p:cNvPicPr>
          <p:nvPr/>
        </p:nvPicPr>
        <p:blipFill>
          <a:blip r:embed="rId5"/>
          <a:stretch>
            <a:fillRect/>
          </a:stretch>
        </p:blipFill>
        <p:spPr>
          <a:xfrm>
            <a:off x="3917763" y="2355948"/>
            <a:ext cx="3728363" cy="1354751"/>
          </a:xfrm>
          <a:prstGeom prst="rect">
            <a:avLst/>
          </a:prstGeom>
        </p:spPr>
      </p:pic>
    </p:spTree>
    <p:extLst>
      <p:ext uri="{BB962C8B-B14F-4D97-AF65-F5344CB8AC3E}">
        <p14:creationId xmlns:p14="http://schemas.microsoft.com/office/powerpoint/2010/main" val="2099129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E1AB7-BB1B-7A2E-ED9F-9E90CCD680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AB16BF-6F78-87A8-FFEB-A4CE58521BB1}"/>
              </a:ext>
            </a:extLst>
          </p:cNvPr>
          <p:cNvSpPr>
            <a:spLocks noGrp="1"/>
          </p:cNvSpPr>
          <p:nvPr>
            <p:ph type="sldNum" sz="quarter" idx="16"/>
          </p:nvPr>
        </p:nvSpPr>
        <p:spPr/>
        <p:txBody>
          <a:bodyPr/>
          <a:lstStyle/>
          <a:p>
            <a:fld id="{23AA811B-2EBD-4900-905E-5BE206449611}" type="slidenum">
              <a:rPr lang="da-DK" noProof="0" smtClean="0"/>
              <a:pPr/>
              <a:t>21</a:t>
            </a:fld>
            <a:endParaRPr lang="da-DK" noProof="0" dirty="0"/>
          </a:p>
        </p:txBody>
      </p:sp>
      <p:sp>
        <p:nvSpPr>
          <p:cNvPr id="3" name="Title 2">
            <a:extLst>
              <a:ext uri="{FF2B5EF4-FFF2-40B4-BE49-F238E27FC236}">
                <a16:creationId xmlns:a16="http://schemas.microsoft.com/office/drawing/2014/main" id="{73C49DCB-D136-BFDC-D17A-6BE611B133A6}"/>
              </a:ext>
            </a:extLst>
          </p:cNvPr>
          <p:cNvSpPr>
            <a:spLocks noGrp="1"/>
          </p:cNvSpPr>
          <p:nvPr>
            <p:ph type="title"/>
          </p:nvPr>
        </p:nvSpPr>
        <p:spPr>
          <a:xfrm>
            <a:off x="3848093" y="412950"/>
            <a:ext cx="7802565" cy="673450"/>
          </a:xfrm>
        </p:spPr>
        <p:txBody>
          <a:bodyPr/>
          <a:lstStyle/>
          <a:p>
            <a:r>
              <a:rPr lang="da-DK" noProof="0" dirty="0"/>
              <a:t>Katalogisering i FBIkat</a:t>
            </a:r>
          </a:p>
        </p:txBody>
      </p:sp>
      <p:sp>
        <p:nvSpPr>
          <p:cNvPr id="8" name="Text Placeholder 5">
            <a:extLst>
              <a:ext uri="{FF2B5EF4-FFF2-40B4-BE49-F238E27FC236}">
                <a16:creationId xmlns:a16="http://schemas.microsoft.com/office/drawing/2014/main" id="{88F693F6-D472-6000-A262-7EFD939D095D}"/>
              </a:ext>
            </a:extLst>
          </p:cNvPr>
          <p:cNvSpPr>
            <a:spLocks noGrp="1"/>
          </p:cNvSpPr>
          <p:nvPr>
            <p:ph type="body" sz="quarter" idx="22"/>
          </p:nvPr>
        </p:nvSpPr>
        <p:spPr>
          <a:xfrm>
            <a:off x="260156" y="407401"/>
            <a:ext cx="2368551" cy="673450"/>
          </a:xfrm>
        </p:spPr>
        <p:txBody>
          <a:bodyPr>
            <a:normAutofit/>
          </a:bodyPr>
          <a:lstStyle/>
          <a:p>
            <a:r>
              <a:rPr lang="da-DK" sz="1200" b="1" noProof="0" dirty="0">
                <a:latin typeface="+mn-lt"/>
                <a:ea typeface="+mn-ea"/>
              </a:rPr>
              <a:t>System/funktion:</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6D403F22-EB00-4006-59F2-662425A710C9}"/>
              </a:ext>
            </a:extLst>
          </p:cNvPr>
          <p:cNvSpPr>
            <a:spLocks noGrp="1"/>
          </p:cNvSpPr>
          <p:nvPr>
            <p:ph type="body" sz="quarter" idx="24"/>
          </p:nvPr>
        </p:nvSpPr>
        <p:spPr>
          <a:xfrm>
            <a:off x="260155" y="1206975"/>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p:txBody>
      </p:sp>
      <p:sp>
        <p:nvSpPr>
          <p:cNvPr id="11" name="Text Placeholder 7">
            <a:extLst>
              <a:ext uri="{FF2B5EF4-FFF2-40B4-BE49-F238E27FC236}">
                <a16:creationId xmlns:a16="http://schemas.microsoft.com/office/drawing/2014/main" id="{20D3BC9B-E392-6873-3FCC-FC3826A5DFFA}"/>
              </a:ext>
            </a:extLst>
          </p:cNvPr>
          <p:cNvSpPr>
            <a:spLocks noGrp="1"/>
          </p:cNvSpPr>
          <p:nvPr>
            <p:ph type="body" sz="quarter" idx="25"/>
          </p:nvPr>
        </p:nvSpPr>
        <p:spPr>
          <a:xfrm>
            <a:off x="260154" y="2196292"/>
            <a:ext cx="2368551" cy="4135438"/>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alle katalogiseringer foretages i FBIKat. </a:t>
            </a:r>
            <a:endParaRPr lang="da-DK" sz="1200" noProof="0" dirty="0">
              <a:ea typeface="Roboto"/>
              <a:cs typeface="Roboto"/>
            </a:endParaRPr>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Brugerne skal fremadrettet katalogisere direkte i FBIKat. </a:t>
            </a:r>
            <a:endParaRPr lang="da-DK" sz="1200" noProof="0" dirty="0">
              <a:ea typeface="Roboto"/>
              <a:cs typeface="Roboto"/>
            </a:endParaRP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Brugere skal ikke længere katalogisere i Cicero Mobile men skal i stedet for katalogisere i DBC’s digitale webbaserede katalogiseringsværktøj (FBIKat).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8719A8AD-3D67-F8B5-E073-2158ECD0AD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DF59E84D-B934-BACD-D69D-DC1F56FA33A4}"/>
              </a:ext>
            </a:extLst>
          </p:cNvPr>
          <p:cNvGraphicFramePr>
            <a:graphicFrameLocks noGrp="1"/>
          </p:cNvGraphicFramePr>
          <p:nvPr>
            <p:ph sz="quarter" idx="23"/>
            <p:extLst>
              <p:ext uri="{D42A27DB-BD31-4B8C-83A1-F6EECF244321}">
                <p14:modId xmlns:p14="http://schemas.microsoft.com/office/powerpoint/2010/main" val="3297991238"/>
              </p:ext>
            </p:extLst>
          </p:nvPr>
        </p:nvGraphicFramePr>
        <p:xfrm>
          <a:off x="3848096" y="1213200"/>
          <a:ext cx="7802562" cy="143764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sz="1600" noProof="0" dirty="0"/>
                        <a:t>I LMS er det muligt at katalogisere. </a:t>
                      </a:r>
                    </a:p>
                  </a:txBody>
                  <a:tcPr/>
                </a:tc>
                <a:tc>
                  <a:txBody>
                    <a:bodyPr/>
                    <a:lstStyle/>
                    <a:p>
                      <a:r>
                        <a:rPr lang="da-DK" sz="1600" kern="1200" noProof="0" dirty="0">
                          <a:solidFill>
                            <a:schemeClr val="dk1"/>
                          </a:solidFill>
                          <a:effectLst/>
                          <a:latin typeface="+mn-lt"/>
                          <a:ea typeface="+mn-ea"/>
                          <a:cs typeface="+mn-cs"/>
                        </a:rPr>
                        <a:t>Det bliver ikke muligt at katalogisere i Cicero Mobile - katalogisering skal foregå i </a:t>
                      </a:r>
                      <a:r>
                        <a:rPr lang="da-DK" sz="1600" noProof="0" dirty="0"/>
                        <a:t>DBC’s digitale webbaserede katalogiseringsværktøj (</a:t>
                      </a:r>
                      <a:r>
                        <a:rPr lang="da-DK" sz="1600" kern="1200" noProof="0" dirty="0">
                          <a:solidFill>
                            <a:schemeClr val="dk1"/>
                          </a:solidFill>
                          <a:effectLst/>
                          <a:latin typeface="+mn-lt"/>
                          <a:ea typeface="+mn-ea"/>
                          <a:cs typeface="+mn-cs"/>
                        </a:rPr>
                        <a:t>FBIKat.).</a:t>
                      </a:r>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992181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766E8-55C0-6B74-4ACF-54DA15B16C4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650F8-6D54-7535-E843-1B50AD631D38}"/>
              </a:ext>
            </a:extLst>
          </p:cNvPr>
          <p:cNvSpPr>
            <a:spLocks noGrp="1"/>
          </p:cNvSpPr>
          <p:nvPr>
            <p:ph type="sldNum" sz="quarter" idx="16"/>
          </p:nvPr>
        </p:nvSpPr>
        <p:spPr/>
        <p:txBody>
          <a:bodyPr/>
          <a:lstStyle/>
          <a:p>
            <a:fld id="{23AA811B-2EBD-4900-905E-5BE206449611}" type="slidenum">
              <a:rPr lang="da-DK" noProof="0" smtClean="0"/>
              <a:pPr/>
              <a:t>22</a:t>
            </a:fld>
            <a:endParaRPr lang="da-DK" noProof="0" dirty="0"/>
          </a:p>
        </p:txBody>
      </p:sp>
      <p:sp>
        <p:nvSpPr>
          <p:cNvPr id="3" name="Title 2">
            <a:extLst>
              <a:ext uri="{FF2B5EF4-FFF2-40B4-BE49-F238E27FC236}">
                <a16:creationId xmlns:a16="http://schemas.microsoft.com/office/drawing/2014/main" id="{DABFF72E-1031-7F31-2BE1-C4C17A750D07}"/>
              </a:ext>
            </a:extLst>
          </p:cNvPr>
          <p:cNvSpPr>
            <a:spLocks noGrp="1"/>
          </p:cNvSpPr>
          <p:nvPr>
            <p:ph type="title"/>
          </p:nvPr>
        </p:nvSpPr>
        <p:spPr>
          <a:xfrm>
            <a:off x="3848093" y="124000"/>
            <a:ext cx="7802565" cy="673450"/>
          </a:xfrm>
        </p:spPr>
        <p:txBody>
          <a:bodyPr/>
          <a:lstStyle/>
          <a:p>
            <a:r>
              <a:rPr lang="da-DK" noProof="0" dirty="0">
                <a:latin typeface="Roboto Light"/>
                <a:ea typeface="Roboto Light"/>
                <a:cs typeface="Roboto Light"/>
              </a:rPr>
              <a:t>Masseredigering af materialer</a:t>
            </a:r>
            <a:endParaRPr lang="da-DK" noProof="0" dirty="0"/>
          </a:p>
        </p:txBody>
      </p:sp>
      <p:sp>
        <p:nvSpPr>
          <p:cNvPr id="8" name="Text Placeholder 5">
            <a:extLst>
              <a:ext uri="{FF2B5EF4-FFF2-40B4-BE49-F238E27FC236}">
                <a16:creationId xmlns:a16="http://schemas.microsoft.com/office/drawing/2014/main" id="{18BA5230-437D-86F1-5A68-D36BD2245CD2}"/>
              </a:ext>
            </a:extLst>
          </p:cNvPr>
          <p:cNvSpPr>
            <a:spLocks noGrp="1"/>
          </p:cNvSpPr>
          <p:nvPr>
            <p:ph type="body" sz="quarter" idx="22"/>
          </p:nvPr>
        </p:nvSpPr>
        <p:spPr>
          <a:xfrm>
            <a:off x="260156" y="395371"/>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endParaRPr lang="da-DK" sz="1200" noProof="0" dirty="0">
              <a:latin typeface="+mn-lt"/>
              <a:ea typeface="Roboto"/>
              <a:cs typeface="Roboto"/>
            </a:endParaRPr>
          </a:p>
        </p:txBody>
      </p:sp>
      <p:sp>
        <p:nvSpPr>
          <p:cNvPr id="10" name="Text Placeholder 6">
            <a:extLst>
              <a:ext uri="{FF2B5EF4-FFF2-40B4-BE49-F238E27FC236}">
                <a16:creationId xmlns:a16="http://schemas.microsoft.com/office/drawing/2014/main" id="{1DE5B17F-5E39-8EB5-3526-35E1FF2BD622}"/>
              </a:ext>
            </a:extLst>
          </p:cNvPr>
          <p:cNvSpPr>
            <a:spLocks noGrp="1"/>
          </p:cNvSpPr>
          <p:nvPr>
            <p:ph type="body" sz="quarter" idx="24"/>
          </p:nvPr>
        </p:nvSpPr>
        <p:spPr>
          <a:xfrm>
            <a:off x="260155" y="1197464"/>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skolebiblioteker)</a:t>
            </a:r>
            <a:endParaRPr lang="da-DK" sz="1200" noProof="0" dirty="0">
              <a:ea typeface="Roboto"/>
              <a:cs typeface="Roboto"/>
            </a:endParaRPr>
          </a:p>
          <a:p>
            <a:endParaRPr lang="da-DK" sz="1200" b="1" noProof="0" dirty="0"/>
          </a:p>
          <a:p>
            <a:endParaRPr lang="da-DK" sz="1200" noProof="0" dirty="0"/>
          </a:p>
        </p:txBody>
      </p:sp>
      <p:sp>
        <p:nvSpPr>
          <p:cNvPr id="11" name="Text Placeholder 7">
            <a:extLst>
              <a:ext uri="{FF2B5EF4-FFF2-40B4-BE49-F238E27FC236}">
                <a16:creationId xmlns:a16="http://schemas.microsoft.com/office/drawing/2014/main" id="{358AE866-12D5-BA05-EB16-B3451583DB5B}"/>
              </a:ext>
            </a:extLst>
          </p:cNvPr>
          <p:cNvSpPr>
            <a:spLocks noGrp="1"/>
          </p:cNvSpPr>
          <p:nvPr>
            <p:ph type="body" sz="quarter" idx="25"/>
          </p:nvPr>
        </p:nvSpPr>
        <p:spPr>
          <a:xfrm>
            <a:off x="260154" y="2234906"/>
            <a:ext cx="2368551" cy="4135438"/>
          </a:xfrm>
        </p:spPr>
        <p:txBody>
          <a:bodyPr>
            <a:noAutofit/>
          </a:bodyPr>
          <a:lstStyle/>
          <a:p>
            <a:pPr marL="0" indent="0">
              <a:buNone/>
            </a:pPr>
            <a:r>
              <a:rPr lang="da-DK" sz="1200" b="1" noProof="0" dirty="0"/>
              <a:t>Formål:</a:t>
            </a:r>
          </a:p>
          <a:p>
            <a:pPr marL="0" indent="0">
              <a:buNone/>
            </a:pPr>
            <a:r>
              <a:rPr lang="da-DK" sz="1200" noProof="0" dirty="0"/>
              <a:t>At gøre det lettere for brugere at masseredigere materialer.</a:t>
            </a:r>
          </a:p>
          <a:p>
            <a:pPr marL="0" indent="0">
              <a:buNone/>
            </a:pPr>
            <a:endParaRPr lang="da-DK" sz="1200" b="1" noProof="0" dirty="0"/>
          </a:p>
          <a:p>
            <a:pPr marL="0" indent="0">
              <a:buNone/>
            </a:pPr>
            <a:r>
              <a:rPr lang="da-DK" sz="1200" b="1" noProof="0" dirty="0"/>
              <a:t>Primære output:</a:t>
            </a:r>
          </a:p>
          <a:p>
            <a:pPr marL="0" indent="0">
              <a:buNone/>
            </a:pPr>
            <a:r>
              <a:rPr lang="da-DK" sz="1200" noProof="0" dirty="0"/>
              <a:t>Mere effektiv arbejdsgang.</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Det er nu muligt at redigere alle materialer fra en søgning på én gang. Man behøver ikke længere scrolle til bunds i søgeresultatet for at få adgang til alle materialer.</a:t>
            </a:r>
            <a:r>
              <a:rPr lang="da-DK" sz="1200" noProof="0" dirty="0">
                <a:ea typeface="Roboto"/>
                <a:cs typeface="Roboto"/>
              </a:rPr>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6207716F-509B-FBD9-4029-8CBACDB8925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0423064-F8D4-920E-9460-30199735FF08}"/>
              </a:ext>
            </a:extLst>
          </p:cNvPr>
          <p:cNvPicPr>
            <a:picLocks noChangeAspect="1"/>
          </p:cNvPicPr>
          <p:nvPr/>
        </p:nvPicPr>
        <p:blipFill>
          <a:blip r:embed="rId4"/>
          <a:stretch>
            <a:fillRect/>
          </a:stretch>
        </p:blipFill>
        <p:spPr>
          <a:xfrm>
            <a:off x="5626404" y="3960865"/>
            <a:ext cx="5725968" cy="2809002"/>
          </a:xfrm>
          <a:prstGeom prst="rect">
            <a:avLst/>
          </a:prstGeom>
          <a:ln>
            <a:solidFill>
              <a:schemeClr val="accent1"/>
            </a:solidFill>
          </a:ln>
        </p:spPr>
      </p:pic>
      <p:graphicFrame>
        <p:nvGraphicFramePr>
          <p:cNvPr id="4" name="Content Placeholder 8">
            <a:extLst>
              <a:ext uri="{FF2B5EF4-FFF2-40B4-BE49-F238E27FC236}">
                <a16:creationId xmlns:a16="http://schemas.microsoft.com/office/drawing/2014/main" id="{DDAA12EB-115B-4772-2D56-C48CABA8FD69}"/>
              </a:ext>
            </a:extLst>
          </p:cNvPr>
          <p:cNvGraphicFramePr>
            <a:graphicFrameLocks noGrp="1"/>
          </p:cNvGraphicFramePr>
          <p:nvPr>
            <p:ph sz="quarter" idx="23"/>
            <p:extLst>
              <p:ext uri="{D42A27DB-BD31-4B8C-83A1-F6EECF244321}">
                <p14:modId xmlns:p14="http://schemas.microsoft.com/office/powerpoint/2010/main" val="486870118"/>
              </p:ext>
            </p:extLst>
          </p:nvPr>
        </p:nvGraphicFramePr>
        <p:xfrm>
          <a:off x="3844268" y="751760"/>
          <a:ext cx="4681214" cy="384686"/>
        </p:xfrm>
        <a:graphic>
          <a:graphicData uri="http://schemas.openxmlformats.org/drawingml/2006/table">
            <a:tbl>
              <a:tblPr firstRow="1" bandRow="1">
                <a:tableStyleId>{00A15C55-8517-42AA-B614-E9B94910E393}</a:tableStyleId>
              </a:tblPr>
              <a:tblGrid>
                <a:gridCol w="4681214">
                  <a:extLst>
                    <a:ext uri="{9D8B030D-6E8A-4147-A177-3AD203B41FA5}">
                      <a16:colId xmlns:a16="http://schemas.microsoft.com/office/drawing/2014/main" val="1983213361"/>
                    </a:ext>
                  </a:extLst>
                </a:gridCol>
              </a:tblGrid>
              <a:tr h="384686">
                <a:tc>
                  <a:txBody>
                    <a:bodyPr/>
                    <a:lstStyle/>
                    <a:p>
                      <a:pPr algn="ctr"/>
                      <a:r>
                        <a:rPr lang="da-DK" noProof="0" dirty="0"/>
                        <a:t>As-is (FBS) – LMS brugergrænseflade</a:t>
                      </a:r>
                    </a:p>
                  </a:txBody>
                  <a:tcPr>
                    <a:solidFill>
                      <a:srgbClr val="003399"/>
                    </a:solidFill>
                  </a:tcPr>
                </a:tc>
                <a:extLst>
                  <a:ext uri="{0D108BD9-81ED-4DB2-BD59-A6C34878D82A}">
                    <a16:rowId xmlns:a16="http://schemas.microsoft.com/office/drawing/2014/main" val="3897556188"/>
                  </a:ext>
                </a:extLst>
              </a:tr>
            </a:tbl>
          </a:graphicData>
        </a:graphic>
      </p:graphicFrame>
      <p:graphicFrame>
        <p:nvGraphicFramePr>
          <p:cNvPr id="7" name="Content Placeholder 8">
            <a:extLst>
              <a:ext uri="{FF2B5EF4-FFF2-40B4-BE49-F238E27FC236}">
                <a16:creationId xmlns:a16="http://schemas.microsoft.com/office/drawing/2014/main" id="{2EC5C05F-C3F8-A3B0-FCBA-5C99FCF2B3E7}"/>
              </a:ext>
            </a:extLst>
          </p:cNvPr>
          <p:cNvGraphicFramePr>
            <a:graphicFrameLocks/>
          </p:cNvGraphicFramePr>
          <p:nvPr>
            <p:extLst>
              <p:ext uri="{D42A27DB-BD31-4B8C-83A1-F6EECF244321}">
                <p14:modId xmlns:p14="http://schemas.microsoft.com/office/powerpoint/2010/main" val="287794526"/>
              </p:ext>
            </p:extLst>
          </p:nvPr>
        </p:nvGraphicFramePr>
        <p:xfrm>
          <a:off x="5593869" y="3683314"/>
          <a:ext cx="5804234" cy="380567"/>
        </p:xfrm>
        <a:graphic>
          <a:graphicData uri="http://schemas.openxmlformats.org/drawingml/2006/table">
            <a:tbl>
              <a:tblPr firstRow="1" bandRow="1">
                <a:tableStyleId>{00A15C55-8517-42AA-B614-E9B94910E393}</a:tableStyleId>
              </a:tblPr>
              <a:tblGrid>
                <a:gridCol w="5804234">
                  <a:extLst>
                    <a:ext uri="{9D8B030D-6E8A-4147-A177-3AD203B41FA5}">
                      <a16:colId xmlns:a16="http://schemas.microsoft.com/office/drawing/2014/main" val="3064101605"/>
                    </a:ext>
                  </a:extLst>
                </a:gridCol>
              </a:tblGrid>
              <a:tr h="380567">
                <a:tc>
                  <a:txBody>
                    <a:bodyPr/>
                    <a:lstStyle/>
                    <a:p>
                      <a:pPr algn="ctr"/>
                      <a:r>
                        <a:rPr lang="da-DK" noProof="0" dirty="0"/>
                        <a:t>To-be (FBS 2.0) – Cicero Mobile brugergrænseflade</a:t>
                      </a:r>
                    </a:p>
                  </a:txBody>
                  <a:tcPr>
                    <a:solidFill>
                      <a:srgbClr val="FF6600"/>
                    </a:solidFill>
                  </a:tcPr>
                </a:tc>
                <a:extLst>
                  <a:ext uri="{0D108BD9-81ED-4DB2-BD59-A6C34878D82A}">
                    <a16:rowId xmlns:a16="http://schemas.microsoft.com/office/drawing/2014/main" val="3897556188"/>
                  </a:ext>
                </a:extLst>
              </a:tr>
            </a:tbl>
          </a:graphicData>
        </a:graphic>
      </p:graphicFrame>
      <p:pic>
        <p:nvPicPr>
          <p:cNvPr id="13" name="Picture 12">
            <a:extLst>
              <a:ext uri="{FF2B5EF4-FFF2-40B4-BE49-F238E27FC236}">
                <a16:creationId xmlns:a16="http://schemas.microsoft.com/office/drawing/2014/main" id="{49070F9F-2E33-F7FF-A329-ADACE88872F6}"/>
              </a:ext>
            </a:extLst>
          </p:cNvPr>
          <p:cNvPicPr>
            <a:picLocks noChangeAspect="1"/>
          </p:cNvPicPr>
          <p:nvPr/>
        </p:nvPicPr>
        <p:blipFill>
          <a:blip r:embed="rId5"/>
          <a:stretch>
            <a:fillRect/>
          </a:stretch>
        </p:blipFill>
        <p:spPr>
          <a:xfrm>
            <a:off x="3848093" y="1122227"/>
            <a:ext cx="4681216" cy="2353260"/>
          </a:xfrm>
          <a:prstGeom prst="rect">
            <a:avLst/>
          </a:prstGeom>
        </p:spPr>
      </p:pic>
    </p:spTree>
    <p:extLst>
      <p:ext uri="{BB962C8B-B14F-4D97-AF65-F5344CB8AC3E}">
        <p14:creationId xmlns:p14="http://schemas.microsoft.com/office/powerpoint/2010/main" val="370113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70805-18F2-BBC7-EEFF-43D9592C90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EAD8BC-E772-0079-A73A-EE1CEFDE18BB}"/>
              </a:ext>
            </a:extLst>
          </p:cNvPr>
          <p:cNvSpPr>
            <a:spLocks noGrp="1"/>
          </p:cNvSpPr>
          <p:nvPr>
            <p:ph type="sldNum" sz="quarter" idx="16"/>
          </p:nvPr>
        </p:nvSpPr>
        <p:spPr/>
        <p:txBody>
          <a:bodyPr/>
          <a:lstStyle/>
          <a:p>
            <a:fld id="{23AA811B-2EBD-4900-905E-5BE206449611}" type="slidenum">
              <a:rPr lang="da-DK" noProof="0" smtClean="0"/>
              <a:pPr/>
              <a:t>23</a:t>
            </a:fld>
            <a:endParaRPr lang="da-DK" noProof="0" dirty="0"/>
          </a:p>
        </p:txBody>
      </p:sp>
      <p:sp>
        <p:nvSpPr>
          <p:cNvPr id="5" name="Title 4">
            <a:extLst>
              <a:ext uri="{FF2B5EF4-FFF2-40B4-BE49-F238E27FC236}">
                <a16:creationId xmlns:a16="http://schemas.microsoft.com/office/drawing/2014/main" id="{FE0D817F-36B4-A6A1-11A7-8443224D9D73}"/>
              </a:ext>
            </a:extLst>
          </p:cNvPr>
          <p:cNvSpPr>
            <a:spLocks noGrp="1"/>
          </p:cNvSpPr>
          <p:nvPr>
            <p:ph type="ctrTitle"/>
          </p:nvPr>
        </p:nvSpPr>
        <p:spPr>
          <a:xfrm>
            <a:off x="1263533" y="2627737"/>
            <a:ext cx="9286480" cy="892212"/>
          </a:xfrm>
        </p:spPr>
        <p:txBody>
          <a:bodyPr/>
          <a:lstStyle/>
          <a:p>
            <a:pPr algn="ctr"/>
            <a:r>
              <a:rPr lang="da-DK" noProof="0" dirty="0"/>
              <a:t>Folkebibliotek</a:t>
            </a:r>
          </a:p>
        </p:txBody>
      </p:sp>
      <p:pic>
        <p:nvPicPr>
          <p:cNvPr id="6" name="Picture 5" descr="C:\Users\kg\Desktop\KOMBIT\_Version 0.1\KOMBIT_payoff_cmyk.emf">
            <a:extLst>
              <a:ext uri="{FF2B5EF4-FFF2-40B4-BE49-F238E27FC236}">
                <a16:creationId xmlns:a16="http://schemas.microsoft.com/office/drawing/2014/main" id="{117E8BDD-1834-FB3E-86F4-9A2297078F4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576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38301-29F2-477A-868D-F2CEA777F3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4E32CA-95D5-61EC-447A-792B9DEA3758}"/>
              </a:ext>
            </a:extLst>
          </p:cNvPr>
          <p:cNvSpPr>
            <a:spLocks noGrp="1"/>
          </p:cNvSpPr>
          <p:nvPr>
            <p:ph type="sldNum" sz="quarter" idx="16"/>
          </p:nvPr>
        </p:nvSpPr>
        <p:spPr/>
        <p:txBody>
          <a:bodyPr/>
          <a:lstStyle/>
          <a:p>
            <a:fld id="{23AA811B-2EBD-4900-905E-5BE206449611}" type="slidenum">
              <a:rPr lang="da-DK" noProof="0" smtClean="0"/>
              <a:pPr/>
              <a:t>24</a:t>
            </a:fld>
            <a:endParaRPr lang="da-DK" noProof="0" dirty="0"/>
          </a:p>
        </p:txBody>
      </p:sp>
      <p:sp>
        <p:nvSpPr>
          <p:cNvPr id="5" name="Title 4">
            <a:extLst>
              <a:ext uri="{FF2B5EF4-FFF2-40B4-BE49-F238E27FC236}">
                <a16:creationId xmlns:a16="http://schemas.microsoft.com/office/drawing/2014/main" id="{81EFA67B-E9AB-E490-55AB-18F895F34E77}"/>
              </a:ext>
            </a:extLst>
          </p:cNvPr>
          <p:cNvSpPr>
            <a:spLocks noGrp="1"/>
          </p:cNvSpPr>
          <p:nvPr>
            <p:ph type="ctrTitle"/>
          </p:nvPr>
        </p:nvSpPr>
        <p:spPr>
          <a:xfrm>
            <a:off x="539749" y="539750"/>
            <a:ext cx="11209799" cy="2891049"/>
          </a:xfrm>
        </p:spPr>
        <p:txBody>
          <a:bodyPr/>
          <a:lstStyle/>
          <a:p>
            <a:r>
              <a:rPr lang="da-DK" noProof="0" dirty="0"/>
              <a:t>Overblik over </a:t>
            </a:r>
            <a:r>
              <a:rPr lang="da-DK" noProof="0" dirty="0" err="1"/>
              <a:t>As-is</a:t>
            </a:r>
            <a:r>
              <a:rPr lang="da-DK" noProof="0" dirty="0"/>
              <a:t>/To-</a:t>
            </a:r>
            <a:r>
              <a:rPr lang="da-DK" noProof="0" dirty="0" err="1"/>
              <a:t>be</a:t>
            </a:r>
            <a:r>
              <a:rPr lang="da-DK" noProof="0" dirty="0"/>
              <a:t> (FBS – FBS 2.0)</a:t>
            </a:r>
            <a:br>
              <a:rPr lang="da-DK" noProof="0" dirty="0"/>
            </a:br>
            <a:r>
              <a:rPr lang="da-DK" sz="3200" noProof="0" dirty="0"/>
              <a:t>Folkebibliotek</a:t>
            </a:r>
            <a:br>
              <a:rPr lang="da-DK" noProof="0" dirty="0"/>
            </a:br>
            <a:endParaRPr lang="da-DK" noProof="0" dirty="0"/>
          </a:p>
        </p:txBody>
      </p:sp>
      <p:pic>
        <p:nvPicPr>
          <p:cNvPr id="6" name="Picture 5" descr="C:\Users\kg\Desktop\KOMBIT\_Version 0.1\KOMBIT_payoff_cmyk.emf">
            <a:extLst>
              <a:ext uri="{FF2B5EF4-FFF2-40B4-BE49-F238E27FC236}">
                <a16:creationId xmlns:a16="http://schemas.microsoft.com/office/drawing/2014/main" id="{1DF671E1-18CF-9A28-3164-1D6F10EF65F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4DD49356-FC02-620F-9223-BCAFA2F733B6}"/>
              </a:ext>
            </a:extLst>
          </p:cNvPr>
          <p:cNvGraphicFramePr>
            <a:graphicFrameLocks noGrp="1"/>
          </p:cNvGraphicFramePr>
          <p:nvPr>
            <p:extLst>
              <p:ext uri="{D42A27DB-BD31-4B8C-83A1-F6EECF244321}">
                <p14:modId xmlns:p14="http://schemas.microsoft.com/office/powerpoint/2010/main" val="2237252283"/>
              </p:ext>
            </p:extLst>
          </p:nvPr>
        </p:nvGraphicFramePr>
        <p:xfrm>
          <a:off x="539749" y="1985274"/>
          <a:ext cx="10914832" cy="1320800"/>
        </p:xfrm>
        <a:graphic>
          <a:graphicData uri="http://schemas.openxmlformats.org/drawingml/2006/table">
            <a:tbl>
              <a:tblPr firstRow="1" bandRow="1">
                <a:tableStyleId>{5C22544A-7EE6-4342-B048-85BDC9FD1C3A}</a:tableStyleId>
              </a:tblPr>
              <a:tblGrid>
                <a:gridCol w="3744868">
                  <a:extLst>
                    <a:ext uri="{9D8B030D-6E8A-4147-A177-3AD203B41FA5}">
                      <a16:colId xmlns:a16="http://schemas.microsoft.com/office/drawing/2014/main" val="2380070936"/>
                    </a:ext>
                  </a:extLst>
                </a:gridCol>
                <a:gridCol w="7169964">
                  <a:extLst>
                    <a:ext uri="{9D8B030D-6E8A-4147-A177-3AD203B41FA5}">
                      <a16:colId xmlns:a16="http://schemas.microsoft.com/office/drawing/2014/main" val="3910196025"/>
                    </a:ext>
                  </a:extLst>
                </a:gridCol>
              </a:tblGrid>
              <a:tr h="370840">
                <a:tc>
                  <a:txBody>
                    <a:bodyPr/>
                    <a:lstStyle/>
                    <a:p>
                      <a:r>
                        <a:rPr lang="da-DK" sz="1600" noProof="0" dirty="0">
                          <a:latin typeface="+mn-lt"/>
                        </a:rPr>
                        <a:t>Ændring</a:t>
                      </a:r>
                    </a:p>
                  </a:txBody>
                  <a:tcPr/>
                </a:tc>
                <a:tc>
                  <a:txBody>
                    <a:bodyPr/>
                    <a:lstStyle/>
                    <a:p>
                      <a:r>
                        <a:rPr lang="da-DK" sz="1600" noProof="0" dirty="0">
                          <a:latin typeface="+mn-lt"/>
                        </a:rPr>
                        <a:t>Kort beskrivelse </a:t>
                      </a:r>
                    </a:p>
                  </a:txBody>
                  <a:tcPr/>
                </a:tc>
                <a:extLst>
                  <a:ext uri="{0D108BD9-81ED-4DB2-BD59-A6C34878D82A}">
                    <a16:rowId xmlns:a16="http://schemas.microsoft.com/office/drawing/2014/main" val="2904538490"/>
                  </a:ext>
                </a:extLst>
              </a:tr>
              <a:tr h="370840">
                <a:tc>
                  <a:txBody>
                    <a:bodyPr/>
                    <a:lstStyle/>
                    <a:p>
                      <a:r>
                        <a:rPr lang="da-DK" sz="1600" noProof="0" dirty="0">
                          <a:latin typeface="+mn-lt"/>
                        </a:rPr>
                        <a:t>Opret lånere via ny selvbetjening (Cicero Join)</a:t>
                      </a:r>
                      <a:endParaRPr lang="da-DK" sz="160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Ændret arbejdsgang idet voksne nu kan oprette børn via selvbetjeningsløsningen.</a:t>
                      </a:r>
                      <a:endParaRPr lang="da-DK" sz="1600" noProof="0" dirty="0">
                        <a:latin typeface="+mn-lt"/>
                      </a:endParaRPr>
                    </a:p>
                  </a:txBody>
                  <a:tcPr/>
                </a:tc>
                <a:extLst>
                  <a:ext uri="{0D108BD9-81ED-4DB2-BD59-A6C34878D82A}">
                    <a16:rowId xmlns:a16="http://schemas.microsoft.com/office/drawing/2014/main" val="3291757377"/>
                  </a:ext>
                </a:extLst>
              </a:tr>
              <a:tr h="370840">
                <a:tc>
                  <a:txBody>
                    <a:bodyPr/>
                    <a:lstStyle/>
                    <a:p>
                      <a:r>
                        <a:rPr lang="da-DK" sz="1600" noProof="0" dirty="0">
                          <a:latin typeface="+mn-lt"/>
                        </a:rPr>
                        <a:t>Moms på materialer og klargøring</a:t>
                      </a:r>
                      <a:endParaRPr lang="da-DK" sz="1600" noProof="0" dirty="0">
                        <a:solidFill>
                          <a:schemeClr val="tx1"/>
                        </a:solidFill>
                        <a:latin typeface="+mn-lt"/>
                      </a:endParaRPr>
                    </a:p>
                  </a:txBody>
                  <a:tcPr/>
                </a:tc>
                <a:tc>
                  <a:txBody>
                    <a:bodyPr/>
                    <a:lstStyle/>
                    <a:p>
                      <a:pPr marL="0" indent="0">
                        <a:buNone/>
                      </a:pPr>
                      <a:r>
                        <a:rPr lang="da-DK" sz="1600" noProof="0" dirty="0"/>
                        <a:t>Der kan nu skelnes mellem faktura med eller uden moms.</a:t>
                      </a:r>
                    </a:p>
                  </a:txBody>
                  <a:tcPr/>
                </a:tc>
                <a:extLst>
                  <a:ext uri="{0D108BD9-81ED-4DB2-BD59-A6C34878D82A}">
                    <a16:rowId xmlns:a16="http://schemas.microsoft.com/office/drawing/2014/main" val="3727525589"/>
                  </a:ext>
                </a:extLst>
              </a:tr>
            </a:tbl>
          </a:graphicData>
        </a:graphic>
      </p:graphicFrame>
    </p:spTree>
    <p:extLst>
      <p:ext uri="{BB962C8B-B14F-4D97-AF65-F5344CB8AC3E}">
        <p14:creationId xmlns:p14="http://schemas.microsoft.com/office/powerpoint/2010/main" val="2813296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B492-A7F1-B7E5-E9A2-D4D2496975E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9AA1AB-31C6-A9BD-FFFB-BB9FFC0FA3CB}"/>
              </a:ext>
            </a:extLst>
          </p:cNvPr>
          <p:cNvSpPr>
            <a:spLocks noGrp="1"/>
          </p:cNvSpPr>
          <p:nvPr>
            <p:ph type="sldNum" sz="quarter" idx="16"/>
          </p:nvPr>
        </p:nvSpPr>
        <p:spPr/>
        <p:txBody>
          <a:bodyPr/>
          <a:lstStyle/>
          <a:p>
            <a:fld id="{23AA811B-2EBD-4900-905E-5BE206449611}" type="slidenum">
              <a:rPr lang="da-DK" noProof="0" smtClean="0"/>
              <a:pPr/>
              <a:t>25</a:t>
            </a:fld>
            <a:endParaRPr lang="da-DK" noProof="0" dirty="0"/>
          </a:p>
        </p:txBody>
      </p:sp>
      <p:sp>
        <p:nvSpPr>
          <p:cNvPr id="3" name="Title 2">
            <a:extLst>
              <a:ext uri="{FF2B5EF4-FFF2-40B4-BE49-F238E27FC236}">
                <a16:creationId xmlns:a16="http://schemas.microsoft.com/office/drawing/2014/main" id="{CD93801F-E45C-8BE1-7FA2-FC30812AD1B1}"/>
              </a:ext>
            </a:extLst>
          </p:cNvPr>
          <p:cNvSpPr>
            <a:spLocks noGrp="1"/>
          </p:cNvSpPr>
          <p:nvPr>
            <p:ph type="title"/>
          </p:nvPr>
        </p:nvSpPr>
        <p:spPr>
          <a:xfrm>
            <a:off x="3848095" y="216305"/>
            <a:ext cx="7802565" cy="673450"/>
          </a:xfrm>
        </p:spPr>
        <p:txBody>
          <a:bodyPr/>
          <a:lstStyle/>
          <a:p>
            <a:r>
              <a:rPr lang="da-DK" sz="2800" noProof="0" dirty="0"/>
              <a:t>Opret lånere via ny selvbetjening (Cicero Join)</a:t>
            </a:r>
          </a:p>
        </p:txBody>
      </p:sp>
      <p:sp>
        <p:nvSpPr>
          <p:cNvPr id="8" name="Text Placeholder 5">
            <a:extLst>
              <a:ext uri="{FF2B5EF4-FFF2-40B4-BE49-F238E27FC236}">
                <a16:creationId xmlns:a16="http://schemas.microsoft.com/office/drawing/2014/main" id="{FED3A259-F86D-FF4E-74FD-E693E1DD0A9D}"/>
              </a:ext>
            </a:extLst>
          </p:cNvPr>
          <p:cNvSpPr>
            <a:spLocks noGrp="1"/>
          </p:cNvSpPr>
          <p:nvPr>
            <p:ph type="body" sz="quarter" idx="22"/>
          </p:nvPr>
        </p:nvSpPr>
        <p:spPr>
          <a:xfrm>
            <a:off x="260156" y="539751"/>
            <a:ext cx="2368551" cy="673450"/>
          </a:xfrm>
        </p:spPr>
        <p:txBody>
          <a:bodyPr>
            <a:normAutofit/>
          </a:bodyPr>
          <a:lstStyle/>
          <a:p>
            <a:r>
              <a:rPr lang="da-DK" sz="1200" b="1" noProof="0" dirty="0">
                <a:latin typeface="+mn-lt"/>
                <a:ea typeface="+mn-ea"/>
              </a:rPr>
              <a:t>System:</a:t>
            </a:r>
          </a:p>
          <a:p>
            <a:r>
              <a:rPr lang="da-DK" sz="1200" noProof="0" dirty="0">
                <a:latin typeface="+mn-lt"/>
                <a:ea typeface="+mn-ea"/>
              </a:rPr>
              <a:t>Ny selvbetjeningsløsning</a:t>
            </a:r>
          </a:p>
        </p:txBody>
      </p:sp>
      <p:sp>
        <p:nvSpPr>
          <p:cNvPr id="10" name="Text Placeholder 6">
            <a:extLst>
              <a:ext uri="{FF2B5EF4-FFF2-40B4-BE49-F238E27FC236}">
                <a16:creationId xmlns:a16="http://schemas.microsoft.com/office/drawing/2014/main" id="{7E61EA94-8956-4C5F-A963-9DC83ACCD6B7}"/>
              </a:ext>
            </a:extLst>
          </p:cNvPr>
          <p:cNvSpPr>
            <a:spLocks noGrp="1"/>
          </p:cNvSpPr>
          <p:nvPr>
            <p:ph type="body" sz="quarter" idx="24"/>
          </p:nvPr>
        </p:nvSpPr>
        <p:spPr>
          <a:xfrm>
            <a:off x="260155" y="1341845"/>
            <a:ext cx="2368551" cy="673449"/>
          </a:xfrm>
        </p:spPr>
        <p:txBody>
          <a:bodyPr>
            <a:noAutofit/>
          </a:bodyPr>
          <a:lstStyle/>
          <a:p>
            <a:r>
              <a:rPr lang="da-DK" sz="1200" b="1" noProof="0" dirty="0"/>
              <a:t>Involverede aktører:</a:t>
            </a:r>
            <a:br>
              <a:rPr lang="da-DK" sz="1200" b="1" noProof="0" dirty="0"/>
            </a:br>
            <a:r>
              <a:rPr lang="da-DK" sz="1200" noProof="0" dirty="0"/>
              <a:t>Lånere på bibliotekerne</a:t>
            </a:r>
            <a:endParaRPr lang="da-DK" sz="1200" b="1" noProof="0" dirty="0"/>
          </a:p>
          <a:p>
            <a:endParaRPr lang="da-DK" sz="1200" noProof="0" dirty="0"/>
          </a:p>
        </p:txBody>
      </p:sp>
      <p:sp>
        <p:nvSpPr>
          <p:cNvPr id="11" name="Text Placeholder 7">
            <a:extLst>
              <a:ext uri="{FF2B5EF4-FFF2-40B4-BE49-F238E27FC236}">
                <a16:creationId xmlns:a16="http://schemas.microsoft.com/office/drawing/2014/main" id="{38A38B5B-1A4F-F3C7-13EF-BFB7E6585E63}"/>
              </a:ext>
            </a:extLst>
          </p:cNvPr>
          <p:cNvSpPr>
            <a:spLocks noGrp="1"/>
          </p:cNvSpPr>
          <p:nvPr>
            <p:ph type="body" sz="quarter" idx="25"/>
          </p:nvPr>
        </p:nvSpPr>
        <p:spPr>
          <a:xfrm>
            <a:off x="260154" y="2165236"/>
            <a:ext cx="2368551" cy="4135438"/>
          </a:xfrm>
        </p:spPr>
        <p:txBody>
          <a:bodyPr>
            <a:normAutofit/>
          </a:bodyPr>
          <a:lstStyle/>
          <a:p>
            <a:pPr marL="0" indent="0">
              <a:buNone/>
            </a:pPr>
            <a:r>
              <a:rPr lang="da-DK" sz="1200" b="1" noProof="0" dirty="0"/>
              <a:t>Formål:</a:t>
            </a:r>
            <a:br>
              <a:rPr lang="da-DK" sz="1200" b="1" noProof="0" dirty="0"/>
            </a:br>
            <a:r>
              <a:rPr lang="da-DK" sz="1200" noProof="0" dirty="0"/>
              <a:t>At skabe en fælles indgang til oprettelse af brugere af biblioteket</a:t>
            </a:r>
            <a:endParaRPr lang="da-DK" sz="1200" b="1" noProof="0" dirty="0"/>
          </a:p>
          <a:p>
            <a:pPr marL="0" indent="0">
              <a:buNone/>
            </a:pPr>
            <a:endParaRPr lang="da-DK" sz="1200" b="1" noProof="0" dirty="0"/>
          </a:p>
          <a:p>
            <a:pPr marL="0" indent="0">
              <a:buNone/>
            </a:pPr>
            <a:r>
              <a:rPr lang="da-DK" sz="1200" b="1" noProof="0" dirty="0"/>
              <a:t>Primære output:</a:t>
            </a:r>
            <a:br>
              <a:rPr lang="da-DK" sz="1200" b="1" noProof="0" dirty="0"/>
            </a:br>
            <a:r>
              <a:rPr lang="da-DK" sz="1200" noProof="0" dirty="0"/>
              <a:t>Ny selvbetjeningsløsning hvor voksne kan oprette sig selv samt børn.</a:t>
            </a:r>
            <a:endParaRPr lang="da-DK" sz="1200" b="1" noProof="0" dirty="0"/>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Ændret arbejdsgang idet voksne nu kan oprette børn via selvbetjeningsløsningen</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A86EE656-1F37-5D77-2EB9-1C82952AC3C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8">
            <a:extLst>
              <a:ext uri="{FF2B5EF4-FFF2-40B4-BE49-F238E27FC236}">
                <a16:creationId xmlns:a16="http://schemas.microsoft.com/office/drawing/2014/main" id="{FEAC6775-5421-B9AC-C350-6DE9013BC142}"/>
              </a:ext>
            </a:extLst>
          </p:cNvPr>
          <p:cNvGraphicFramePr>
            <a:graphicFrameLocks noGrp="1"/>
          </p:cNvGraphicFramePr>
          <p:nvPr>
            <p:ph sz="quarter" idx="23"/>
            <p:extLst>
              <p:ext uri="{D42A27DB-BD31-4B8C-83A1-F6EECF244321}">
                <p14:modId xmlns:p14="http://schemas.microsoft.com/office/powerpoint/2010/main" val="1321261802"/>
              </p:ext>
            </p:extLst>
          </p:nvPr>
        </p:nvGraphicFramePr>
        <p:xfrm>
          <a:off x="3848093" y="892497"/>
          <a:ext cx="7802562" cy="5229129"/>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82809">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4751025">
                <a:tc>
                  <a:txBody>
                    <a:bodyPr/>
                    <a:lstStyle/>
                    <a:p>
                      <a:r>
                        <a:rPr lang="da-DK" noProof="0" dirty="0"/>
                        <a:t>Kommunerne benytter eget eller eksternt system til selvbetjent låneroprettelse. Nogle kommuner tilbyder ikke løsningen.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Der oprettes en ny selvbetjeningsløsning hvor voksne kan oprette sig selv samt oprette børn som brugere af biblioteket.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Selvbetjeningsløsning kan tilgås fra bibliotekernes hjemmeside via et link.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Navn på selvbetjeningen: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1" noProof="0" dirty="0"/>
                        <a:t>Cicero Join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600" b="1" noProof="0" dirty="0"/>
                        <a:t>Bemærk:</a:t>
                      </a:r>
                      <a:br>
                        <a:rPr lang="da-DK" sz="1600" noProof="0" dirty="0"/>
                      </a:br>
                      <a:r>
                        <a:rPr lang="da-DK" sz="1600" noProof="0" dirty="0"/>
                        <a:t>Hvis jeres kommune anvender "X-Flow” eller andre løsninger, skal I vurdere om løsningen skal opsiges i forbindelse med implementering af denne nye selvbetjening.</a:t>
                      </a:r>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279386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50200-802E-B91A-5281-464E37B7B2B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AF7931-7C58-B1E9-DD00-7B8EFDACE8F0}"/>
              </a:ext>
            </a:extLst>
          </p:cNvPr>
          <p:cNvSpPr>
            <a:spLocks noGrp="1"/>
          </p:cNvSpPr>
          <p:nvPr>
            <p:ph type="sldNum" sz="quarter" idx="16"/>
          </p:nvPr>
        </p:nvSpPr>
        <p:spPr/>
        <p:txBody>
          <a:bodyPr/>
          <a:lstStyle/>
          <a:p>
            <a:fld id="{23AA811B-2EBD-4900-905E-5BE206449611}" type="slidenum">
              <a:rPr lang="da-DK" noProof="0" smtClean="0"/>
              <a:pPr/>
              <a:t>26</a:t>
            </a:fld>
            <a:endParaRPr lang="da-DK" noProof="0" dirty="0"/>
          </a:p>
        </p:txBody>
      </p:sp>
      <p:sp>
        <p:nvSpPr>
          <p:cNvPr id="3" name="Title 2">
            <a:extLst>
              <a:ext uri="{FF2B5EF4-FFF2-40B4-BE49-F238E27FC236}">
                <a16:creationId xmlns:a16="http://schemas.microsoft.com/office/drawing/2014/main" id="{7F147E16-9F4A-9580-30CA-E234F7999DF4}"/>
              </a:ext>
            </a:extLst>
          </p:cNvPr>
          <p:cNvSpPr>
            <a:spLocks noGrp="1"/>
          </p:cNvSpPr>
          <p:nvPr>
            <p:ph type="title"/>
          </p:nvPr>
        </p:nvSpPr>
        <p:spPr>
          <a:xfrm>
            <a:off x="3848095" y="216305"/>
            <a:ext cx="7802565" cy="673450"/>
          </a:xfrm>
        </p:spPr>
        <p:txBody>
          <a:bodyPr/>
          <a:lstStyle/>
          <a:p>
            <a:r>
              <a:rPr lang="da-DK" noProof="0" dirty="0"/>
              <a:t>Moms på materialer og klargøring</a:t>
            </a:r>
          </a:p>
        </p:txBody>
      </p:sp>
      <p:sp>
        <p:nvSpPr>
          <p:cNvPr id="8" name="Text Placeholder 5">
            <a:extLst>
              <a:ext uri="{FF2B5EF4-FFF2-40B4-BE49-F238E27FC236}">
                <a16:creationId xmlns:a16="http://schemas.microsoft.com/office/drawing/2014/main" id="{EE518AEE-1F35-3DFD-7F0B-97BB2D736708}"/>
              </a:ext>
            </a:extLst>
          </p:cNvPr>
          <p:cNvSpPr>
            <a:spLocks noGrp="1"/>
          </p:cNvSpPr>
          <p:nvPr>
            <p:ph type="body" sz="quarter" idx="22"/>
          </p:nvPr>
        </p:nvSpPr>
        <p:spPr>
          <a:xfrm>
            <a:off x="260156" y="539751"/>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EDD93E49-1FB0-236A-F068-4F9350695635}"/>
              </a:ext>
            </a:extLst>
          </p:cNvPr>
          <p:cNvSpPr>
            <a:spLocks noGrp="1"/>
          </p:cNvSpPr>
          <p:nvPr>
            <p:ph type="body" sz="quarter" idx="24"/>
          </p:nvPr>
        </p:nvSpPr>
        <p:spPr>
          <a:xfrm>
            <a:off x="260155" y="1324427"/>
            <a:ext cx="2368551" cy="673449"/>
          </a:xfrm>
        </p:spPr>
        <p:txBody>
          <a:bodyPr>
            <a:noAutofit/>
          </a:bodyPr>
          <a:lstStyle/>
          <a:p>
            <a:r>
              <a:rPr lang="da-DK" sz="1200" b="1" noProof="0" dirty="0"/>
              <a:t>Involverede aktører:</a:t>
            </a:r>
          </a:p>
          <a:p>
            <a:r>
              <a:rPr lang="da-DK" sz="1200" noProof="0" dirty="0"/>
              <a:t>Systemadministrator, brugere af Cicero i folkebiblioteket</a:t>
            </a:r>
            <a:endParaRPr lang="da-DK" sz="1200" noProof="0" dirty="0">
              <a:ea typeface="Roboto"/>
              <a:cs typeface="Roboto"/>
            </a:endParaRPr>
          </a:p>
          <a:p>
            <a:endParaRPr lang="da-DK" sz="1200" noProof="0" dirty="0"/>
          </a:p>
          <a:p>
            <a:endParaRPr lang="da-DK" sz="1200" noProof="0" dirty="0"/>
          </a:p>
        </p:txBody>
      </p:sp>
      <p:sp>
        <p:nvSpPr>
          <p:cNvPr id="11" name="Text Placeholder 7">
            <a:extLst>
              <a:ext uri="{FF2B5EF4-FFF2-40B4-BE49-F238E27FC236}">
                <a16:creationId xmlns:a16="http://schemas.microsoft.com/office/drawing/2014/main" id="{DF07069D-B90A-0EA4-8151-1BE36A1A229B}"/>
              </a:ext>
            </a:extLst>
          </p:cNvPr>
          <p:cNvSpPr>
            <a:spLocks noGrp="1"/>
          </p:cNvSpPr>
          <p:nvPr>
            <p:ph type="body" sz="quarter" idx="25"/>
          </p:nvPr>
        </p:nvSpPr>
        <p:spPr>
          <a:xfrm>
            <a:off x="260154" y="2156526"/>
            <a:ext cx="2368551" cy="4135438"/>
          </a:xfrm>
        </p:spPr>
        <p:txBody>
          <a:bodyPr>
            <a:normAutofit/>
          </a:bodyPr>
          <a:lstStyle/>
          <a:p>
            <a:pPr marL="0" indent="0">
              <a:buNone/>
            </a:pPr>
            <a:r>
              <a:rPr lang="da-DK" sz="1200" b="1" noProof="0" dirty="0"/>
              <a:t>Formål:</a:t>
            </a:r>
          </a:p>
          <a:p>
            <a:pPr marL="0" indent="0">
              <a:buNone/>
            </a:pPr>
            <a:r>
              <a:rPr lang="da-DK" sz="1200" noProof="0" dirty="0"/>
              <a:t>At forenkle arbejdsprocessen for betaling af faktura og få et retvisende budget.</a:t>
            </a:r>
          </a:p>
          <a:p>
            <a:pPr marL="0" indent="0">
              <a:buNone/>
            </a:pPr>
            <a:endParaRPr lang="da-DK" sz="1200" b="1" noProof="0" dirty="0"/>
          </a:p>
          <a:p>
            <a:pPr marL="0" indent="0">
              <a:buNone/>
            </a:pPr>
            <a:r>
              <a:rPr lang="da-DK" sz="1200" b="1" noProof="0" dirty="0"/>
              <a:t>Primære output:</a:t>
            </a:r>
          </a:p>
          <a:p>
            <a:pPr marL="0" indent="0">
              <a:buNone/>
            </a:pPr>
            <a:r>
              <a:rPr lang="da-DK" sz="1200" noProof="0" dirty="0"/>
              <a:t>Et retvisende budget i Cicero Mobile</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Der kan nu skelnes mellem faktura med eller uden moms.</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061AA2D6-DACB-A4CE-B90A-24E97C46006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8">
            <a:extLst>
              <a:ext uri="{FF2B5EF4-FFF2-40B4-BE49-F238E27FC236}">
                <a16:creationId xmlns:a16="http://schemas.microsoft.com/office/drawing/2014/main" id="{2566CF1D-E8F4-A2DE-2EC7-F3EA30EC9651}"/>
              </a:ext>
            </a:extLst>
          </p:cNvPr>
          <p:cNvGraphicFramePr>
            <a:graphicFrameLocks noGrp="1"/>
          </p:cNvGraphicFramePr>
          <p:nvPr>
            <p:ph sz="quarter" idx="23"/>
            <p:extLst>
              <p:ext uri="{D42A27DB-BD31-4B8C-83A1-F6EECF244321}">
                <p14:modId xmlns:p14="http://schemas.microsoft.com/office/powerpoint/2010/main" val="1812501933"/>
              </p:ext>
            </p:extLst>
          </p:nvPr>
        </p:nvGraphicFramePr>
        <p:xfrm>
          <a:off x="3683765" y="1213201"/>
          <a:ext cx="7802562" cy="265684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I dag er Cicero LMS budget ikke retvisende i forhold til moms, idet leverandørerne for eksempel sender faktura eksklusiv moms for en SKI-aftale, men bibliotekerne betaler moms for klargøring. </a:t>
                      </a:r>
                    </a:p>
                    <a:p>
                      <a:endParaRPr lang="da-DK"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I Cicero Mobile er det muligt for en systemadministrator, at konfigurere konti med eller uden moms efter aftale med leverandørerne.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 </a:t>
                      </a:r>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1485222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82A24-9A03-4FF0-976B-D2622236A6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894E16-CAE3-8743-72E5-01716E60E3C9}"/>
              </a:ext>
            </a:extLst>
          </p:cNvPr>
          <p:cNvSpPr>
            <a:spLocks noGrp="1"/>
          </p:cNvSpPr>
          <p:nvPr>
            <p:ph type="sldNum" sz="quarter" idx="16"/>
          </p:nvPr>
        </p:nvSpPr>
        <p:spPr/>
        <p:txBody>
          <a:bodyPr/>
          <a:lstStyle/>
          <a:p>
            <a:fld id="{23AA811B-2EBD-4900-905E-5BE206449611}" type="slidenum">
              <a:rPr lang="da-DK" noProof="0" smtClean="0"/>
              <a:pPr/>
              <a:t>27</a:t>
            </a:fld>
            <a:endParaRPr lang="da-DK" noProof="0" dirty="0"/>
          </a:p>
        </p:txBody>
      </p:sp>
      <p:sp>
        <p:nvSpPr>
          <p:cNvPr id="5" name="Title 4">
            <a:extLst>
              <a:ext uri="{FF2B5EF4-FFF2-40B4-BE49-F238E27FC236}">
                <a16:creationId xmlns:a16="http://schemas.microsoft.com/office/drawing/2014/main" id="{887D21F0-A7E5-1E70-4C12-E497AF5BDE05}"/>
              </a:ext>
            </a:extLst>
          </p:cNvPr>
          <p:cNvSpPr>
            <a:spLocks noGrp="1"/>
          </p:cNvSpPr>
          <p:nvPr>
            <p:ph type="ctrTitle"/>
          </p:nvPr>
        </p:nvSpPr>
        <p:spPr>
          <a:xfrm>
            <a:off x="1449189" y="2244279"/>
            <a:ext cx="9286480" cy="2891049"/>
          </a:xfrm>
        </p:spPr>
        <p:txBody>
          <a:bodyPr/>
          <a:lstStyle/>
          <a:p>
            <a:pPr algn="ctr"/>
            <a:r>
              <a:rPr lang="da-DK" noProof="0" dirty="0"/>
              <a:t>Skolebibliotek</a:t>
            </a:r>
          </a:p>
        </p:txBody>
      </p:sp>
      <p:pic>
        <p:nvPicPr>
          <p:cNvPr id="6" name="Picture 5" descr="C:\Users\kg\Desktop\KOMBIT\_Version 0.1\KOMBIT_payoff_cmyk.emf">
            <a:extLst>
              <a:ext uri="{FF2B5EF4-FFF2-40B4-BE49-F238E27FC236}">
                <a16:creationId xmlns:a16="http://schemas.microsoft.com/office/drawing/2014/main" id="{1A10A46B-32BB-4132-E5A7-5DC3C142FF4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059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16CDB-48A7-6218-475B-ADA1A0E08D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D8E3BC-D71B-6480-2ADF-E59A47F4B4FE}"/>
              </a:ext>
            </a:extLst>
          </p:cNvPr>
          <p:cNvSpPr>
            <a:spLocks noGrp="1"/>
          </p:cNvSpPr>
          <p:nvPr>
            <p:ph type="sldNum" sz="quarter" idx="16"/>
          </p:nvPr>
        </p:nvSpPr>
        <p:spPr/>
        <p:txBody>
          <a:bodyPr/>
          <a:lstStyle/>
          <a:p>
            <a:fld id="{23AA811B-2EBD-4900-905E-5BE206449611}" type="slidenum">
              <a:rPr lang="da-DK" noProof="0" smtClean="0"/>
              <a:pPr/>
              <a:t>28</a:t>
            </a:fld>
            <a:endParaRPr lang="da-DK" noProof="0" dirty="0"/>
          </a:p>
        </p:txBody>
      </p:sp>
      <p:sp>
        <p:nvSpPr>
          <p:cNvPr id="5" name="Title 4">
            <a:extLst>
              <a:ext uri="{FF2B5EF4-FFF2-40B4-BE49-F238E27FC236}">
                <a16:creationId xmlns:a16="http://schemas.microsoft.com/office/drawing/2014/main" id="{5CE69484-290D-2A73-AFCA-90E15138878E}"/>
              </a:ext>
            </a:extLst>
          </p:cNvPr>
          <p:cNvSpPr>
            <a:spLocks noGrp="1"/>
          </p:cNvSpPr>
          <p:nvPr>
            <p:ph type="ctrTitle"/>
          </p:nvPr>
        </p:nvSpPr>
        <p:spPr>
          <a:xfrm>
            <a:off x="539749" y="539750"/>
            <a:ext cx="11209799" cy="2891049"/>
          </a:xfrm>
        </p:spPr>
        <p:txBody>
          <a:bodyPr/>
          <a:lstStyle/>
          <a:p>
            <a:r>
              <a:rPr lang="da-DK" noProof="0" dirty="0"/>
              <a:t>Overblik over </a:t>
            </a:r>
            <a:r>
              <a:rPr lang="da-DK" noProof="0" dirty="0" err="1"/>
              <a:t>As-is</a:t>
            </a:r>
            <a:r>
              <a:rPr lang="da-DK" noProof="0" dirty="0"/>
              <a:t>/To-</a:t>
            </a:r>
            <a:r>
              <a:rPr lang="da-DK" noProof="0" dirty="0" err="1"/>
              <a:t>be</a:t>
            </a:r>
            <a:r>
              <a:rPr lang="da-DK" noProof="0" dirty="0"/>
              <a:t> (FBS – FBS 2.0)</a:t>
            </a:r>
            <a:br>
              <a:rPr lang="da-DK" noProof="0" dirty="0"/>
            </a:br>
            <a:r>
              <a:rPr lang="da-DK" sz="3200" noProof="0" dirty="0"/>
              <a:t>Skolebibliotek</a:t>
            </a:r>
            <a:br>
              <a:rPr lang="da-DK" noProof="0" dirty="0"/>
            </a:br>
            <a:endParaRPr lang="da-DK" noProof="0" dirty="0"/>
          </a:p>
        </p:txBody>
      </p:sp>
      <p:pic>
        <p:nvPicPr>
          <p:cNvPr id="6" name="Picture 5" descr="C:\Users\kg\Desktop\KOMBIT\_Version 0.1\KOMBIT_payoff_cmyk.emf">
            <a:extLst>
              <a:ext uri="{FF2B5EF4-FFF2-40B4-BE49-F238E27FC236}">
                <a16:creationId xmlns:a16="http://schemas.microsoft.com/office/drawing/2014/main" id="{F510E625-C2E2-D598-8802-A8BD2F7460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286C95F8-7215-BE5C-24D4-D789E0E7DEE6}"/>
              </a:ext>
            </a:extLst>
          </p:cNvPr>
          <p:cNvGraphicFramePr>
            <a:graphicFrameLocks noGrp="1"/>
          </p:cNvGraphicFramePr>
          <p:nvPr>
            <p:extLst>
              <p:ext uri="{D42A27DB-BD31-4B8C-83A1-F6EECF244321}">
                <p14:modId xmlns:p14="http://schemas.microsoft.com/office/powerpoint/2010/main" val="889257154"/>
              </p:ext>
            </p:extLst>
          </p:nvPr>
        </p:nvGraphicFramePr>
        <p:xfrm>
          <a:off x="539749" y="2121575"/>
          <a:ext cx="10865670" cy="2966720"/>
        </p:xfrm>
        <a:graphic>
          <a:graphicData uri="http://schemas.openxmlformats.org/drawingml/2006/table">
            <a:tbl>
              <a:tblPr firstRow="1" bandRow="1">
                <a:tableStyleId>{5C22544A-7EE6-4342-B048-85BDC9FD1C3A}</a:tableStyleId>
              </a:tblPr>
              <a:tblGrid>
                <a:gridCol w="3789169">
                  <a:extLst>
                    <a:ext uri="{9D8B030D-6E8A-4147-A177-3AD203B41FA5}">
                      <a16:colId xmlns:a16="http://schemas.microsoft.com/office/drawing/2014/main" val="2380070936"/>
                    </a:ext>
                  </a:extLst>
                </a:gridCol>
                <a:gridCol w="7076501">
                  <a:extLst>
                    <a:ext uri="{9D8B030D-6E8A-4147-A177-3AD203B41FA5}">
                      <a16:colId xmlns:a16="http://schemas.microsoft.com/office/drawing/2014/main" val="3910196025"/>
                    </a:ext>
                  </a:extLst>
                </a:gridCol>
              </a:tblGrid>
              <a:tr h="370840">
                <a:tc>
                  <a:txBody>
                    <a:bodyPr/>
                    <a:lstStyle/>
                    <a:p>
                      <a:r>
                        <a:rPr lang="da-DK" sz="1600" noProof="0" dirty="0">
                          <a:latin typeface="+mn-lt"/>
                        </a:rPr>
                        <a:t>Ændring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latin typeface="+mn-lt"/>
                        </a:rPr>
                        <a:t>Kort beskrivelse </a:t>
                      </a:r>
                    </a:p>
                    <a:p>
                      <a:r>
                        <a:rPr lang="da-DK" sz="1600" noProof="0" dirty="0">
                          <a:latin typeface="+mn-lt"/>
                        </a:rPr>
                        <a:t> </a:t>
                      </a:r>
                    </a:p>
                  </a:txBody>
                  <a:tcPr/>
                </a:tc>
                <a:extLst>
                  <a:ext uri="{0D108BD9-81ED-4DB2-BD59-A6C34878D82A}">
                    <a16:rowId xmlns:a16="http://schemas.microsoft.com/office/drawing/2014/main" val="2904538490"/>
                  </a:ext>
                </a:extLst>
              </a:tr>
              <a:tr h="370840">
                <a:tc>
                  <a:txBody>
                    <a:bodyPr/>
                    <a:lstStyle/>
                    <a:p>
                      <a:pPr marL="0" algn="l" defTabSz="914400" rtl="0" eaLnBrk="1" latinLnBrk="0" hangingPunct="1"/>
                      <a:r>
                        <a:rPr lang="da-DK" sz="1600" kern="1200" noProof="0" dirty="0">
                          <a:solidFill>
                            <a:schemeClr val="dk1"/>
                          </a:solidFill>
                          <a:latin typeface="+mn-lt"/>
                          <a:ea typeface="+mn-ea"/>
                          <a:cs typeface="+mn-cs"/>
                        </a:rPr>
                        <a:t>Booking følger klasseoprykning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kern="1200" noProof="0" dirty="0">
                          <a:solidFill>
                            <a:schemeClr val="dk1"/>
                          </a:solidFill>
                          <a:latin typeface="+mn-lt"/>
                          <a:ea typeface="+mn-ea"/>
                          <a:cs typeface="+mn-cs"/>
                        </a:rPr>
                        <a:t>Automatisk klasseoprykning af materialer ved skolestart</a:t>
                      </a:r>
                    </a:p>
                  </a:txBody>
                  <a:tcPr/>
                </a:tc>
                <a:extLst>
                  <a:ext uri="{0D108BD9-81ED-4DB2-BD59-A6C34878D82A}">
                    <a16:rowId xmlns:a16="http://schemas.microsoft.com/office/drawing/2014/main" val="4260293010"/>
                  </a:ext>
                </a:extLst>
              </a:tr>
              <a:tr h="370840">
                <a:tc>
                  <a:txBody>
                    <a:bodyPr/>
                    <a:lstStyle/>
                    <a:p>
                      <a:r>
                        <a:rPr lang="da-DK" sz="1600" noProof="0" dirty="0">
                          <a:latin typeface="+mn-lt"/>
                        </a:rPr>
                        <a:t>Selvbetjeningen – Cicero Slide</a:t>
                      </a:r>
                      <a:endParaRPr lang="da-DK" sz="1600" noProof="0" dirty="0">
                        <a:solidFill>
                          <a:schemeClr val="tx1"/>
                        </a:solidFill>
                        <a:latin typeface="+mn-lt"/>
                      </a:endParaRPr>
                    </a:p>
                  </a:txBody>
                  <a:tcPr/>
                </a:tc>
                <a:tc>
                  <a:txBody>
                    <a:bodyPr/>
                    <a:lstStyle/>
                    <a:p>
                      <a:pPr marL="0" indent="0">
                        <a:buNone/>
                      </a:pPr>
                      <a:r>
                        <a:rPr lang="da-DK" sz="1600" noProof="0" dirty="0"/>
                        <a:t>Cicero Slide er webbaseret, så man undgår installation af LMS klienten på selvbetjenings-punkterne.</a:t>
                      </a:r>
                    </a:p>
                    <a:p>
                      <a:pPr marL="0" indent="0">
                        <a:buNone/>
                      </a:pPr>
                      <a:r>
                        <a:rPr lang="da-DK" sz="1600" noProof="0" dirty="0"/>
                        <a:t>Hvis der er opsat et lokalt log-in, vil det skulle ændres i forhold til Cicero Slide.</a:t>
                      </a:r>
                      <a:endParaRPr lang="da-DK" sz="1600" noProof="0" dirty="0">
                        <a:latin typeface="+mn-lt"/>
                      </a:endParaRPr>
                    </a:p>
                  </a:txBody>
                  <a:tcPr/>
                </a:tc>
                <a:extLst>
                  <a:ext uri="{0D108BD9-81ED-4DB2-BD59-A6C34878D82A}">
                    <a16:rowId xmlns:a16="http://schemas.microsoft.com/office/drawing/2014/main" val="3727525589"/>
                  </a:ext>
                </a:extLst>
              </a:tr>
              <a:tr h="370840">
                <a:tc>
                  <a:txBody>
                    <a:bodyPr/>
                    <a:lstStyle/>
                    <a:p>
                      <a:r>
                        <a:rPr lang="da-DK" sz="1600" noProof="0" dirty="0"/>
                        <a:t>Udlånslister</a:t>
                      </a:r>
                      <a:endParaRPr lang="da-DK" sz="160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Funktionen er flyttet fra F5 i LMS til fanen Låner i Mobile. Her fremsøges først de ønskede klasser, herefter udfyldes kriterier, og listen kan udskrives.</a:t>
                      </a:r>
                      <a:endParaRPr lang="da-DK" sz="1600" noProof="0" dirty="0">
                        <a:latin typeface="+mn-lt"/>
                      </a:endParaRPr>
                    </a:p>
                  </a:txBody>
                  <a:tcPr/>
                </a:tc>
                <a:extLst>
                  <a:ext uri="{0D108BD9-81ED-4DB2-BD59-A6C34878D82A}">
                    <a16:rowId xmlns:a16="http://schemas.microsoft.com/office/drawing/2014/main" val="1841668578"/>
                  </a:ext>
                </a:extLst>
              </a:tr>
              <a:tr h="370840">
                <a:tc>
                  <a:txBody>
                    <a:bodyPr/>
                    <a:lstStyle/>
                    <a:p>
                      <a:r>
                        <a:rPr lang="da-DK" sz="1600" noProof="0" dirty="0"/>
                        <a:t>Udvidet søgning i Surf</a:t>
                      </a:r>
                      <a:endParaRPr lang="da-DK" sz="160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Brugeren kan søge materialer på én eller flere filialer.</a:t>
                      </a:r>
                      <a:endParaRPr lang="da-DK" sz="1600" noProof="0" dirty="0">
                        <a:ea typeface="Roboto"/>
                        <a:cs typeface="Roboto"/>
                      </a:endParaRPr>
                    </a:p>
                  </a:txBody>
                  <a:tcPr/>
                </a:tc>
                <a:extLst>
                  <a:ext uri="{0D108BD9-81ED-4DB2-BD59-A6C34878D82A}">
                    <a16:rowId xmlns:a16="http://schemas.microsoft.com/office/drawing/2014/main" val="1630305274"/>
                  </a:ext>
                </a:extLst>
              </a:tr>
            </a:tbl>
          </a:graphicData>
        </a:graphic>
      </p:graphicFrame>
    </p:spTree>
    <p:extLst>
      <p:ext uri="{BB962C8B-B14F-4D97-AF65-F5344CB8AC3E}">
        <p14:creationId xmlns:p14="http://schemas.microsoft.com/office/powerpoint/2010/main" val="4279600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13199-8FF6-AA53-CAF3-88C30519B1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F4D3C0-28A5-6BC1-46F1-5B753B8DDC63}"/>
              </a:ext>
            </a:extLst>
          </p:cNvPr>
          <p:cNvSpPr>
            <a:spLocks noGrp="1"/>
          </p:cNvSpPr>
          <p:nvPr>
            <p:ph type="sldNum" sz="quarter" idx="16"/>
          </p:nvPr>
        </p:nvSpPr>
        <p:spPr/>
        <p:txBody>
          <a:bodyPr/>
          <a:lstStyle/>
          <a:p>
            <a:fld id="{23AA811B-2EBD-4900-905E-5BE206449611}" type="slidenum">
              <a:rPr lang="da-DK" noProof="0" smtClean="0"/>
              <a:pPr/>
              <a:t>29</a:t>
            </a:fld>
            <a:endParaRPr lang="da-DK" noProof="0" dirty="0"/>
          </a:p>
        </p:txBody>
      </p:sp>
      <p:sp>
        <p:nvSpPr>
          <p:cNvPr id="3" name="Title 2">
            <a:extLst>
              <a:ext uri="{FF2B5EF4-FFF2-40B4-BE49-F238E27FC236}">
                <a16:creationId xmlns:a16="http://schemas.microsoft.com/office/drawing/2014/main" id="{C7FC3A6D-C2B0-A72A-2379-3603560A60D7}"/>
              </a:ext>
            </a:extLst>
          </p:cNvPr>
          <p:cNvSpPr>
            <a:spLocks noGrp="1"/>
          </p:cNvSpPr>
          <p:nvPr>
            <p:ph type="title"/>
          </p:nvPr>
        </p:nvSpPr>
        <p:spPr>
          <a:xfrm>
            <a:off x="3848095" y="216305"/>
            <a:ext cx="7802565" cy="673450"/>
          </a:xfrm>
        </p:spPr>
        <p:txBody>
          <a:bodyPr/>
          <a:lstStyle/>
          <a:p>
            <a:r>
              <a:rPr lang="da-DK" noProof="0" dirty="0"/>
              <a:t>Booking følger klasseoprykning</a:t>
            </a:r>
          </a:p>
        </p:txBody>
      </p:sp>
      <p:sp>
        <p:nvSpPr>
          <p:cNvPr id="8" name="Text Placeholder 5">
            <a:extLst>
              <a:ext uri="{FF2B5EF4-FFF2-40B4-BE49-F238E27FC236}">
                <a16:creationId xmlns:a16="http://schemas.microsoft.com/office/drawing/2014/main" id="{58931D65-8E3D-E259-D44A-CF3B6E7335F5}"/>
              </a:ext>
            </a:extLst>
          </p:cNvPr>
          <p:cNvSpPr>
            <a:spLocks noGrp="1"/>
          </p:cNvSpPr>
          <p:nvPr>
            <p:ph type="body" sz="quarter" idx="22"/>
          </p:nvPr>
        </p:nvSpPr>
        <p:spPr>
          <a:xfrm>
            <a:off x="260156" y="539751"/>
            <a:ext cx="2368551" cy="673450"/>
          </a:xfrm>
        </p:spPr>
        <p:txBody>
          <a:bodyPr>
            <a:normAutofit/>
          </a:bodyPr>
          <a:lstStyle/>
          <a:p>
            <a:r>
              <a:rPr lang="da-DK" sz="1200" b="1" noProof="0" dirty="0">
                <a:latin typeface="+mn-lt"/>
                <a:ea typeface="+mn-ea"/>
              </a:rPr>
              <a:t>System:</a:t>
            </a:r>
          </a:p>
          <a:p>
            <a:r>
              <a:rPr lang="da-DK" sz="1200" dirty="0">
                <a:latin typeface="+mn-lt"/>
                <a:ea typeface="+mn-ea"/>
              </a:rPr>
              <a:t>Cicero Mobile/Cicero Surf</a:t>
            </a:r>
            <a:endParaRPr lang="da-DK" sz="1200" noProof="0" dirty="0">
              <a:latin typeface="+mn-lt"/>
              <a:ea typeface="+mn-ea"/>
            </a:endParaRPr>
          </a:p>
        </p:txBody>
      </p:sp>
      <p:sp>
        <p:nvSpPr>
          <p:cNvPr id="10" name="Text Placeholder 6">
            <a:extLst>
              <a:ext uri="{FF2B5EF4-FFF2-40B4-BE49-F238E27FC236}">
                <a16:creationId xmlns:a16="http://schemas.microsoft.com/office/drawing/2014/main" id="{2AE5A699-26CF-450B-8D8D-F8D0D9B3330D}"/>
              </a:ext>
            </a:extLst>
          </p:cNvPr>
          <p:cNvSpPr>
            <a:spLocks noGrp="1"/>
          </p:cNvSpPr>
          <p:nvPr>
            <p:ph type="body" sz="quarter" idx="24"/>
          </p:nvPr>
        </p:nvSpPr>
        <p:spPr>
          <a:xfrm>
            <a:off x="260155" y="1411516"/>
            <a:ext cx="2368551" cy="673449"/>
          </a:xfrm>
        </p:spPr>
        <p:txBody>
          <a:bodyPr>
            <a:noAutofit/>
          </a:bodyPr>
          <a:lstStyle/>
          <a:p>
            <a:r>
              <a:rPr lang="da-DK" sz="1200" b="1" noProof="0" dirty="0"/>
              <a:t>Involverede aktører:</a:t>
            </a:r>
          </a:p>
          <a:p>
            <a:r>
              <a:rPr lang="da-DK" sz="1200" dirty="0"/>
              <a:t>Skolebiblioteker</a:t>
            </a:r>
            <a:endParaRPr lang="da-DK" sz="1200" noProof="0" dirty="0"/>
          </a:p>
        </p:txBody>
      </p:sp>
      <p:sp>
        <p:nvSpPr>
          <p:cNvPr id="11" name="Text Placeholder 7">
            <a:extLst>
              <a:ext uri="{FF2B5EF4-FFF2-40B4-BE49-F238E27FC236}">
                <a16:creationId xmlns:a16="http://schemas.microsoft.com/office/drawing/2014/main" id="{D161E5C0-2CA2-E3D4-CA17-40282D956638}"/>
              </a:ext>
            </a:extLst>
          </p:cNvPr>
          <p:cNvSpPr>
            <a:spLocks noGrp="1"/>
          </p:cNvSpPr>
          <p:nvPr>
            <p:ph type="body" sz="quarter" idx="25"/>
          </p:nvPr>
        </p:nvSpPr>
        <p:spPr>
          <a:xfrm>
            <a:off x="260154" y="2304578"/>
            <a:ext cx="2368551" cy="4135438"/>
          </a:xfrm>
        </p:spPr>
        <p:txBody>
          <a:bodyPr>
            <a:normAutofit/>
          </a:bodyPr>
          <a:lstStyle/>
          <a:p>
            <a:pPr marL="0" indent="0">
              <a:buNone/>
            </a:pPr>
            <a:r>
              <a:rPr lang="da-DK" sz="1200" b="1" noProof="0" dirty="0"/>
              <a:t>Formål:</a:t>
            </a:r>
          </a:p>
          <a:p>
            <a:pPr marL="0" indent="0">
              <a:buNone/>
            </a:pPr>
            <a:r>
              <a:rPr lang="da-DK" sz="1200" dirty="0"/>
              <a:t>At gør det nemmere at booke materialer til et nyt skoleår.</a:t>
            </a:r>
            <a:endParaRPr lang="da-DK" sz="1200" noProof="0" dirty="0"/>
          </a:p>
          <a:p>
            <a:pPr marL="0" indent="0">
              <a:buNone/>
            </a:pPr>
            <a:endParaRPr lang="da-DK" sz="1200" b="1" noProof="0" dirty="0"/>
          </a:p>
          <a:p>
            <a:pPr marL="0" indent="0">
              <a:buNone/>
            </a:pPr>
            <a:r>
              <a:rPr lang="da-DK" sz="1200" b="1" noProof="0" dirty="0"/>
              <a:t>Primære output:</a:t>
            </a:r>
          </a:p>
          <a:p>
            <a:pPr marL="0" indent="0">
              <a:buNone/>
            </a:pPr>
            <a:r>
              <a:rPr lang="da-DK" sz="1200" dirty="0"/>
              <a:t>Ved nyt skoleår opdateres lånergruppen automatisk på baggrund af data fra STIL. </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dirty="0"/>
              <a:t>Skolebibliotekar/lærer skal ikke længere selv huske at booke materialer til det kommende klassetrin – der bookes nu blot til det nuværende klassetrin. </a:t>
            </a:r>
            <a:endParaRPr lang="da-DK" sz="1200" noProof="0" dirty="0"/>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0DAAE109-52B2-03E2-838D-62551E6E5C2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8">
            <a:extLst>
              <a:ext uri="{FF2B5EF4-FFF2-40B4-BE49-F238E27FC236}">
                <a16:creationId xmlns:a16="http://schemas.microsoft.com/office/drawing/2014/main" id="{1A4E2F7B-D0F2-0058-6A85-B00CB9BCFB5A}"/>
              </a:ext>
            </a:extLst>
          </p:cNvPr>
          <p:cNvGraphicFramePr>
            <a:graphicFrameLocks noGrp="1"/>
          </p:cNvGraphicFramePr>
          <p:nvPr>
            <p:ph sz="quarter" idx="23"/>
            <p:extLst>
              <p:ext uri="{D42A27DB-BD31-4B8C-83A1-F6EECF244321}">
                <p14:modId xmlns:p14="http://schemas.microsoft.com/office/powerpoint/2010/main" val="3887226699"/>
              </p:ext>
            </p:extLst>
          </p:nvPr>
        </p:nvGraphicFramePr>
        <p:xfrm>
          <a:off x="3683765" y="1213201"/>
          <a:ext cx="7802562" cy="402844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dirty="0"/>
                        <a:t>I LMS skal materialer bookes til det klassetrin, klassen </a:t>
                      </a:r>
                      <a:r>
                        <a:rPr lang="da-DK" i="1" dirty="0"/>
                        <a:t>får</a:t>
                      </a:r>
                      <a:r>
                        <a:rPr lang="da-DK" dirty="0"/>
                        <a:t> efter skolestart – ikke det klassetrin, den har på bookingtidspunktet.</a:t>
                      </a:r>
                    </a:p>
                    <a:p>
                      <a:endParaRPr lang="da-DK" b="1" dirty="0"/>
                    </a:p>
                    <a:p>
                      <a:r>
                        <a:rPr lang="da-DK" b="1" dirty="0"/>
                        <a:t>Eksempel:</a:t>
                      </a:r>
                      <a:r>
                        <a:rPr lang="da-DK" dirty="0"/>
                        <a:t> En klasse, der i dag går i 3. klasse, men bliver 4. klasse efter sommerferien, skal allerede nu bookes som "4. klasse" – også selvom klassen på bookingtidspunktet stadig er 3. klasse.</a:t>
                      </a:r>
                    </a:p>
                    <a:p>
                      <a:endParaRPr lang="da-D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Ved nyt skoleår opdateres lånergruppen automatisk på baggrund af data fra STIL.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 betyder, at bookinger med status ”Frataget" og ”Udlånt" automatisk følger klassen ved skoleårets begyndelse.</a:t>
                      </a:r>
                      <a:endParaRPr lang="da-DK" noProof="0" dirty="0"/>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2630007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5C2DF-3DF8-9DD5-307F-E7DA9DF564B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989988-5A7B-87E0-98DF-48C363DE197C}"/>
              </a:ext>
            </a:extLst>
          </p:cNvPr>
          <p:cNvSpPr>
            <a:spLocks noGrp="1"/>
          </p:cNvSpPr>
          <p:nvPr>
            <p:ph type="sldNum" sz="quarter" idx="16"/>
          </p:nvPr>
        </p:nvSpPr>
        <p:spPr/>
        <p:txBody>
          <a:bodyPr/>
          <a:lstStyle/>
          <a:p>
            <a:fld id="{23AA811B-2EBD-4900-905E-5BE206449611}" type="slidenum">
              <a:rPr lang="da-DK" noProof="0" smtClean="0"/>
              <a:pPr/>
              <a:t>30</a:t>
            </a:fld>
            <a:endParaRPr lang="da-DK" noProof="0" dirty="0"/>
          </a:p>
        </p:txBody>
      </p:sp>
      <p:sp>
        <p:nvSpPr>
          <p:cNvPr id="3" name="Title 2">
            <a:extLst>
              <a:ext uri="{FF2B5EF4-FFF2-40B4-BE49-F238E27FC236}">
                <a16:creationId xmlns:a16="http://schemas.microsoft.com/office/drawing/2014/main" id="{DD9D3256-70B1-8F3C-F981-A265E7183E92}"/>
              </a:ext>
            </a:extLst>
          </p:cNvPr>
          <p:cNvSpPr>
            <a:spLocks noGrp="1"/>
          </p:cNvSpPr>
          <p:nvPr>
            <p:ph type="title"/>
          </p:nvPr>
        </p:nvSpPr>
        <p:spPr>
          <a:xfrm>
            <a:off x="3848095" y="216305"/>
            <a:ext cx="7802565" cy="673450"/>
          </a:xfrm>
        </p:spPr>
        <p:txBody>
          <a:bodyPr/>
          <a:lstStyle/>
          <a:p>
            <a:r>
              <a:rPr lang="da-DK" noProof="0" dirty="0"/>
              <a:t>Selvbetjeningen – Cicero Slide</a:t>
            </a:r>
          </a:p>
        </p:txBody>
      </p:sp>
      <p:sp>
        <p:nvSpPr>
          <p:cNvPr id="8" name="Text Placeholder 5">
            <a:extLst>
              <a:ext uri="{FF2B5EF4-FFF2-40B4-BE49-F238E27FC236}">
                <a16:creationId xmlns:a16="http://schemas.microsoft.com/office/drawing/2014/main" id="{96571543-26EA-C94C-514C-1658F6645425}"/>
              </a:ext>
            </a:extLst>
          </p:cNvPr>
          <p:cNvSpPr>
            <a:spLocks noGrp="1"/>
          </p:cNvSpPr>
          <p:nvPr>
            <p:ph type="body" sz="quarter" idx="22"/>
          </p:nvPr>
        </p:nvSpPr>
        <p:spPr>
          <a:xfrm>
            <a:off x="260152" y="366944"/>
            <a:ext cx="2368551" cy="673450"/>
          </a:xfrm>
        </p:spPr>
        <p:txBody>
          <a:bodyPr>
            <a:normAutofit/>
          </a:bodyPr>
          <a:lstStyle/>
          <a:p>
            <a:r>
              <a:rPr lang="da-DK" sz="1200" b="1" noProof="0" dirty="0">
                <a:latin typeface="+mn-lt"/>
                <a:ea typeface="+mn-ea"/>
              </a:rPr>
              <a:t>System:</a:t>
            </a:r>
            <a:br>
              <a:rPr lang="da-DK" sz="1200" b="1" noProof="0" dirty="0">
                <a:latin typeface="+mn-lt"/>
                <a:ea typeface="+mn-ea"/>
              </a:rPr>
            </a:br>
            <a:r>
              <a:rPr lang="da-DK" sz="1200" noProof="0" dirty="0">
                <a:latin typeface="+mn-lt"/>
                <a:ea typeface="+mn-ea"/>
              </a:rPr>
              <a:t>LMS/Cicero Slide</a:t>
            </a:r>
            <a:endParaRPr lang="da-DK" sz="1200" b="1" noProof="0" dirty="0">
              <a:latin typeface="+mn-lt"/>
              <a:ea typeface="+mn-ea"/>
            </a:endParaRPr>
          </a:p>
        </p:txBody>
      </p:sp>
      <p:sp>
        <p:nvSpPr>
          <p:cNvPr id="10" name="Text Placeholder 6">
            <a:extLst>
              <a:ext uri="{FF2B5EF4-FFF2-40B4-BE49-F238E27FC236}">
                <a16:creationId xmlns:a16="http://schemas.microsoft.com/office/drawing/2014/main" id="{081968A1-FFF0-3379-80F8-A97F1D8857F0}"/>
              </a:ext>
            </a:extLst>
          </p:cNvPr>
          <p:cNvSpPr>
            <a:spLocks noGrp="1"/>
          </p:cNvSpPr>
          <p:nvPr>
            <p:ph type="body" sz="quarter" idx="24"/>
          </p:nvPr>
        </p:nvSpPr>
        <p:spPr>
          <a:xfrm>
            <a:off x="260152" y="1020730"/>
            <a:ext cx="2368551" cy="673449"/>
          </a:xfrm>
        </p:spPr>
        <p:txBody>
          <a:bodyPr>
            <a:noAutofit/>
          </a:bodyPr>
          <a:lstStyle/>
          <a:p>
            <a:r>
              <a:rPr lang="da-DK" sz="1200" b="1" noProof="0" dirty="0"/>
              <a:t>Involverede aktører:</a:t>
            </a:r>
          </a:p>
          <a:p>
            <a:r>
              <a:rPr lang="da-DK" sz="1200" noProof="0" dirty="0"/>
              <a:t>Skolebiblioteker, Lånere</a:t>
            </a:r>
          </a:p>
        </p:txBody>
      </p:sp>
      <p:sp>
        <p:nvSpPr>
          <p:cNvPr id="11" name="Text Placeholder 7">
            <a:extLst>
              <a:ext uri="{FF2B5EF4-FFF2-40B4-BE49-F238E27FC236}">
                <a16:creationId xmlns:a16="http://schemas.microsoft.com/office/drawing/2014/main" id="{20460494-40F6-0A1A-EFA7-7C4C76239266}"/>
              </a:ext>
            </a:extLst>
          </p:cNvPr>
          <p:cNvSpPr>
            <a:spLocks noGrp="1"/>
          </p:cNvSpPr>
          <p:nvPr>
            <p:ph type="body" sz="quarter" idx="25"/>
          </p:nvPr>
        </p:nvSpPr>
        <p:spPr>
          <a:xfrm>
            <a:off x="260152" y="1914155"/>
            <a:ext cx="2669861" cy="4135438"/>
          </a:xfrm>
        </p:spPr>
        <p:txBody>
          <a:bodyPr>
            <a:noAutofit/>
          </a:bodyPr>
          <a:lstStyle/>
          <a:p>
            <a:pPr marL="0" indent="0">
              <a:buNone/>
            </a:pPr>
            <a:r>
              <a:rPr lang="da-DK" sz="1200" b="1" noProof="0" dirty="0"/>
              <a:t>Formål:</a:t>
            </a:r>
            <a:br>
              <a:rPr lang="da-DK" sz="1200" b="1" noProof="0" dirty="0"/>
            </a:br>
            <a:r>
              <a:rPr lang="da-DK" sz="1200" noProof="0" dirty="0"/>
              <a:t>At give adgang til en selvbetjeningsløsning, der ikke kræver en tredjepartsløsning.</a:t>
            </a:r>
            <a:endParaRPr lang="da-DK" sz="1200" b="1" noProof="0" dirty="0"/>
          </a:p>
          <a:p>
            <a:pPr marL="0" indent="0">
              <a:buNone/>
            </a:pPr>
            <a:endParaRPr lang="da-DK" sz="1200" b="1" noProof="0" dirty="0"/>
          </a:p>
          <a:p>
            <a:pPr marL="0" indent="0">
              <a:buNone/>
            </a:pPr>
            <a:r>
              <a:rPr lang="da-DK" sz="1200" b="1" noProof="0" dirty="0"/>
              <a:t>Primære output:</a:t>
            </a:r>
          </a:p>
          <a:p>
            <a:pPr marL="0" indent="0">
              <a:buNone/>
            </a:pPr>
            <a:r>
              <a:rPr lang="da-DK" sz="1200" noProof="0" dirty="0"/>
              <a:t>Cicero Slide erstatter F12-løsningen fra LMS.</a:t>
            </a:r>
            <a:endParaRPr lang="da-DK" sz="1200" b="1" noProof="0" dirty="0"/>
          </a:p>
          <a:p>
            <a:pPr marL="0" indent="0">
              <a:buNone/>
            </a:pPr>
            <a:endParaRPr lang="da-DK" sz="1200" b="1" noProof="0" dirty="0"/>
          </a:p>
          <a:p>
            <a:pPr marL="0" indent="0">
              <a:buNone/>
            </a:pPr>
            <a:r>
              <a:rPr lang="da-DK" sz="1200" b="1" noProof="0" dirty="0"/>
              <a:t>Forandring</a:t>
            </a:r>
            <a:r>
              <a:rPr lang="da-DK" sz="1200" noProof="0" dirty="0"/>
              <a:t>:</a:t>
            </a:r>
            <a:br>
              <a:rPr lang="da-DK" sz="1200" noProof="0" dirty="0"/>
            </a:br>
            <a:r>
              <a:rPr lang="da-DK" sz="1200" noProof="0" dirty="0"/>
              <a:t>Cicero Slide er webbaseret, så man undgår installation af LMS klienten på selvbetjeningspunkterne.</a:t>
            </a:r>
          </a:p>
          <a:p>
            <a:pPr marL="0" indent="0">
              <a:buNone/>
            </a:pPr>
            <a:r>
              <a:rPr lang="da-DK" sz="1200" noProof="0" dirty="0"/>
              <a:t>Hvis der er opsat et lokalt log-in, vil dette skulle ændres i forhold til Cicero Slide.</a:t>
            </a:r>
          </a:p>
          <a:p>
            <a:pPr marL="0" indent="0">
              <a:buNone/>
            </a:pPr>
            <a:r>
              <a:rPr lang="da-DK" sz="1200" noProof="0" dirty="0"/>
              <a:t> </a:t>
            </a:r>
          </a:p>
          <a:p>
            <a:pPr marL="0" indent="0">
              <a:buNone/>
            </a:pPr>
            <a:endParaRPr lang="da-DK" sz="1200" noProof="0" dirty="0"/>
          </a:p>
          <a:p>
            <a:pPr marL="0" indent="0">
              <a:buNone/>
            </a:pPr>
            <a:r>
              <a:rPr lang="da-DK" sz="1200" noProof="0" dirty="0"/>
              <a:t> </a:t>
            </a: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C0E18557-582A-954F-2991-E60DECA369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3513052B-17AC-A8D2-305A-FE9EEA139A15}"/>
              </a:ext>
            </a:extLst>
          </p:cNvPr>
          <p:cNvGraphicFramePr>
            <a:graphicFrameLocks noGrp="1"/>
          </p:cNvGraphicFramePr>
          <p:nvPr>
            <p:ph sz="quarter" idx="23"/>
            <p:extLst>
              <p:ext uri="{D42A27DB-BD31-4B8C-83A1-F6EECF244321}">
                <p14:modId xmlns:p14="http://schemas.microsoft.com/office/powerpoint/2010/main" val="1181113650"/>
              </p:ext>
            </p:extLst>
          </p:nvPr>
        </p:nvGraphicFramePr>
        <p:xfrm>
          <a:off x="3683447" y="1211652"/>
          <a:ext cx="7967210" cy="4303128"/>
        </p:xfrm>
        <a:graphic>
          <a:graphicData uri="http://schemas.openxmlformats.org/drawingml/2006/table">
            <a:tbl>
              <a:tblPr firstRow="1" bandRow="1">
                <a:tableStyleId>{00A15C55-8517-42AA-B614-E9B94910E393}</a:tableStyleId>
              </a:tblPr>
              <a:tblGrid>
                <a:gridCol w="3983605">
                  <a:extLst>
                    <a:ext uri="{9D8B030D-6E8A-4147-A177-3AD203B41FA5}">
                      <a16:colId xmlns:a16="http://schemas.microsoft.com/office/drawing/2014/main" val="1983213361"/>
                    </a:ext>
                  </a:extLst>
                </a:gridCol>
                <a:gridCol w="3983605">
                  <a:extLst>
                    <a:ext uri="{9D8B030D-6E8A-4147-A177-3AD203B41FA5}">
                      <a16:colId xmlns:a16="http://schemas.microsoft.com/office/drawing/2014/main" val="3064101605"/>
                    </a:ext>
                  </a:extLst>
                </a:gridCol>
              </a:tblGrid>
              <a:tr h="371208">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1189900">
                <a:tc>
                  <a:txBody>
                    <a:bodyPr/>
                    <a:lstStyle/>
                    <a:p>
                      <a:r>
                        <a:rPr lang="da-DK" noProof="0" dirty="0"/>
                        <a:t>Selvbetjeningsklienten (F12) som kræver installation af LMS klienten</a:t>
                      </a:r>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p>
                      <a:endParaRPr lang="da-DK"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Webløsning (Cicero Slide) som kan anvendes i kiosk-mode alt efter browservalg. Kan tilgås selvstændigt og via </a:t>
                      </a:r>
                      <a:r>
                        <a:rPr lang="da-DK" noProof="0"/>
                        <a:t>Cicero Mobile.</a:t>
                      </a:r>
                      <a:endParaRPr lang="da-DK" noProof="0" dirty="0"/>
                    </a:p>
                  </a:txBody>
                  <a:tcPr/>
                </a:tc>
                <a:extLst>
                  <a:ext uri="{0D108BD9-81ED-4DB2-BD59-A6C34878D82A}">
                    <a16:rowId xmlns:a16="http://schemas.microsoft.com/office/drawing/2014/main" val="2627285341"/>
                  </a:ext>
                </a:extLst>
              </a:tr>
            </a:tbl>
          </a:graphicData>
        </a:graphic>
      </p:graphicFrame>
      <p:pic>
        <p:nvPicPr>
          <p:cNvPr id="6" name="Picture 5">
            <a:extLst>
              <a:ext uri="{FF2B5EF4-FFF2-40B4-BE49-F238E27FC236}">
                <a16:creationId xmlns:a16="http://schemas.microsoft.com/office/drawing/2014/main" id="{A673E557-3C75-79FD-9A07-E134F70769CC}"/>
              </a:ext>
            </a:extLst>
          </p:cNvPr>
          <p:cNvPicPr>
            <a:picLocks noChangeAspect="1"/>
          </p:cNvPicPr>
          <p:nvPr/>
        </p:nvPicPr>
        <p:blipFill>
          <a:blip r:embed="rId4"/>
          <a:stretch>
            <a:fillRect/>
          </a:stretch>
        </p:blipFill>
        <p:spPr>
          <a:xfrm>
            <a:off x="7837714" y="2942041"/>
            <a:ext cx="3608266" cy="1527919"/>
          </a:xfrm>
          <a:prstGeom prst="rect">
            <a:avLst/>
          </a:prstGeom>
        </p:spPr>
      </p:pic>
      <p:pic>
        <p:nvPicPr>
          <p:cNvPr id="7" name="Picture 6">
            <a:extLst>
              <a:ext uri="{FF2B5EF4-FFF2-40B4-BE49-F238E27FC236}">
                <a16:creationId xmlns:a16="http://schemas.microsoft.com/office/drawing/2014/main" id="{188270BE-8750-1C3D-4A37-47FC4137ECE5}"/>
              </a:ext>
            </a:extLst>
          </p:cNvPr>
          <p:cNvPicPr>
            <a:picLocks noChangeAspect="1"/>
          </p:cNvPicPr>
          <p:nvPr/>
        </p:nvPicPr>
        <p:blipFill>
          <a:blip r:embed="rId5"/>
          <a:stretch>
            <a:fillRect/>
          </a:stretch>
        </p:blipFill>
        <p:spPr>
          <a:xfrm>
            <a:off x="3794565" y="2998064"/>
            <a:ext cx="3838472" cy="1415871"/>
          </a:xfrm>
          <a:prstGeom prst="rect">
            <a:avLst/>
          </a:prstGeom>
        </p:spPr>
      </p:pic>
    </p:spTree>
    <p:extLst>
      <p:ext uri="{BB962C8B-B14F-4D97-AF65-F5344CB8AC3E}">
        <p14:creationId xmlns:p14="http://schemas.microsoft.com/office/powerpoint/2010/main" val="425025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8B654-F82E-2FBE-72F0-F89198F27625}"/>
            </a:ext>
          </a:extLst>
        </p:cNvPr>
        <p:cNvGrpSpPr/>
        <p:nvPr/>
      </p:nvGrpSpPr>
      <p:grpSpPr>
        <a:xfrm>
          <a:off x="0" y="0"/>
          <a:ext cx="0" cy="0"/>
          <a:chOff x="0" y="0"/>
          <a:chExt cx="0" cy="0"/>
        </a:xfrm>
      </p:grpSpPr>
      <p:graphicFrame>
        <p:nvGraphicFramePr>
          <p:cNvPr id="7" name="Content Placeholder 8">
            <a:extLst>
              <a:ext uri="{FF2B5EF4-FFF2-40B4-BE49-F238E27FC236}">
                <a16:creationId xmlns:a16="http://schemas.microsoft.com/office/drawing/2014/main" id="{90ECB55A-DA9E-6A17-0DCC-351B73E6803E}"/>
              </a:ext>
            </a:extLst>
          </p:cNvPr>
          <p:cNvGraphicFramePr>
            <a:graphicFrameLocks/>
          </p:cNvGraphicFramePr>
          <p:nvPr>
            <p:extLst>
              <p:ext uri="{D42A27DB-BD31-4B8C-83A1-F6EECF244321}">
                <p14:modId xmlns:p14="http://schemas.microsoft.com/office/powerpoint/2010/main" val="2095261743"/>
              </p:ext>
            </p:extLst>
          </p:nvPr>
        </p:nvGraphicFramePr>
        <p:xfrm>
          <a:off x="3700043" y="3618681"/>
          <a:ext cx="7802565" cy="380567"/>
        </p:xfrm>
        <a:graphic>
          <a:graphicData uri="http://schemas.openxmlformats.org/drawingml/2006/table">
            <a:tbl>
              <a:tblPr firstRow="1" bandRow="1">
                <a:tableStyleId>{00A15C55-8517-42AA-B614-E9B94910E393}</a:tableStyleId>
              </a:tblPr>
              <a:tblGrid>
                <a:gridCol w="7802565">
                  <a:extLst>
                    <a:ext uri="{9D8B030D-6E8A-4147-A177-3AD203B41FA5}">
                      <a16:colId xmlns:a16="http://schemas.microsoft.com/office/drawing/2014/main" val="3064101605"/>
                    </a:ext>
                  </a:extLst>
                </a:gridCol>
              </a:tblGrid>
              <a:tr h="380567">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bl>
          </a:graphicData>
        </a:graphic>
      </p:graphicFrame>
      <p:sp>
        <p:nvSpPr>
          <p:cNvPr id="6" name="Rectangle 5">
            <a:extLst>
              <a:ext uri="{FF2B5EF4-FFF2-40B4-BE49-F238E27FC236}">
                <a16:creationId xmlns:a16="http://schemas.microsoft.com/office/drawing/2014/main" id="{94CAA758-A93C-19B4-5BE5-B5E8A81BDCFF}"/>
              </a:ext>
            </a:extLst>
          </p:cNvPr>
          <p:cNvSpPr/>
          <p:nvPr/>
        </p:nvSpPr>
        <p:spPr>
          <a:xfrm>
            <a:off x="3700044" y="3981830"/>
            <a:ext cx="7786565" cy="2803813"/>
          </a:xfrm>
          <a:prstGeom prst="rect">
            <a:avLst/>
          </a:prstGeom>
          <a:solidFill>
            <a:srgbClr val="D1D5D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2" name="Slide Number Placeholder 1">
            <a:extLst>
              <a:ext uri="{FF2B5EF4-FFF2-40B4-BE49-F238E27FC236}">
                <a16:creationId xmlns:a16="http://schemas.microsoft.com/office/drawing/2014/main" id="{2F1E0D4D-99CC-0DAF-BAC6-F03C86D78B90}"/>
              </a:ext>
            </a:extLst>
          </p:cNvPr>
          <p:cNvSpPr>
            <a:spLocks noGrp="1"/>
          </p:cNvSpPr>
          <p:nvPr>
            <p:ph type="sldNum" sz="quarter" idx="16"/>
          </p:nvPr>
        </p:nvSpPr>
        <p:spPr/>
        <p:txBody>
          <a:bodyPr/>
          <a:lstStyle/>
          <a:p>
            <a:fld id="{23AA811B-2EBD-4900-905E-5BE206449611}" type="slidenum">
              <a:rPr lang="da-DK" noProof="0" smtClean="0"/>
              <a:pPr/>
              <a:t>31</a:t>
            </a:fld>
            <a:endParaRPr lang="da-DK" noProof="0" dirty="0"/>
          </a:p>
        </p:txBody>
      </p:sp>
      <p:sp>
        <p:nvSpPr>
          <p:cNvPr id="3" name="Title 2">
            <a:extLst>
              <a:ext uri="{FF2B5EF4-FFF2-40B4-BE49-F238E27FC236}">
                <a16:creationId xmlns:a16="http://schemas.microsoft.com/office/drawing/2014/main" id="{36640B48-7C12-F57F-5872-1B260066CD4B}"/>
              </a:ext>
            </a:extLst>
          </p:cNvPr>
          <p:cNvSpPr>
            <a:spLocks noGrp="1"/>
          </p:cNvSpPr>
          <p:nvPr>
            <p:ph type="title"/>
          </p:nvPr>
        </p:nvSpPr>
        <p:spPr>
          <a:xfrm>
            <a:off x="3700044" y="124000"/>
            <a:ext cx="7802565" cy="673450"/>
          </a:xfrm>
        </p:spPr>
        <p:txBody>
          <a:bodyPr/>
          <a:lstStyle/>
          <a:p>
            <a:r>
              <a:rPr lang="da-DK" noProof="0" dirty="0"/>
              <a:t>Udlånslister</a:t>
            </a:r>
          </a:p>
        </p:txBody>
      </p:sp>
      <p:sp>
        <p:nvSpPr>
          <p:cNvPr id="8" name="Text Placeholder 5">
            <a:extLst>
              <a:ext uri="{FF2B5EF4-FFF2-40B4-BE49-F238E27FC236}">
                <a16:creationId xmlns:a16="http://schemas.microsoft.com/office/drawing/2014/main" id="{5AAD8527-BB21-9668-7F69-E4E85C01D23D}"/>
              </a:ext>
            </a:extLst>
          </p:cNvPr>
          <p:cNvSpPr>
            <a:spLocks noGrp="1"/>
          </p:cNvSpPr>
          <p:nvPr>
            <p:ph type="body" sz="quarter" idx="22"/>
          </p:nvPr>
        </p:nvSpPr>
        <p:spPr>
          <a:xfrm>
            <a:off x="260156" y="395371"/>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87F413DA-6978-69A7-6C70-06EC4AFAD43A}"/>
              </a:ext>
            </a:extLst>
          </p:cNvPr>
          <p:cNvSpPr>
            <a:spLocks noGrp="1"/>
          </p:cNvSpPr>
          <p:nvPr>
            <p:ph type="body" sz="quarter" idx="24"/>
          </p:nvPr>
        </p:nvSpPr>
        <p:spPr>
          <a:xfrm>
            <a:off x="260155" y="1188480"/>
            <a:ext cx="2368551" cy="673449"/>
          </a:xfrm>
        </p:spPr>
        <p:txBody>
          <a:bodyPr vert="horz" lIns="0" tIns="0" rIns="0" bIns="0" rtlCol="0" anchor="t">
            <a:noAutofit/>
          </a:bodyPr>
          <a:lstStyle/>
          <a:p>
            <a:r>
              <a:rPr lang="da-DK" sz="1200" b="1" noProof="0" dirty="0"/>
              <a:t>Involverede aktører:</a:t>
            </a:r>
          </a:p>
          <a:p>
            <a:r>
              <a:rPr lang="da-DK" sz="1200" noProof="0" dirty="0"/>
              <a:t>Alle brugere af Cicero (folke- og skolebibliotek)</a:t>
            </a:r>
            <a:endParaRPr lang="da-DK" sz="1200" noProof="0" dirty="0">
              <a:ea typeface="Roboto"/>
              <a:cs typeface="Roboto"/>
            </a:endParaRPr>
          </a:p>
          <a:p>
            <a:endParaRPr lang="da-DK" sz="1200" b="1" noProof="0" dirty="0"/>
          </a:p>
          <a:p>
            <a:endParaRPr lang="da-DK" sz="1200" noProof="0" dirty="0"/>
          </a:p>
        </p:txBody>
      </p:sp>
      <p:sp>
        <p:nvSpPr>
          <p:cNvPr id="11" name="Text Placeholder 7">
            <a:extLst>
              <a:ext uri="{FF2B5EF4-FFF2-40B4-BE49-F238E27FC236}">
                <a16:creationId xmlns:a16="http://schemas.microsoft.com/office/drawing/2014/main" id="{31221D1A-465F-F4E8-FC3C-EB8F7400D7CB}"/>
              </a:ext>
            </a:extLst>
          </p:cNvPr>
          <p:cNvSpPr>
            <a:spLocks noGrp="1"/>
          </p:cNvSpPr>
          <p:nvPr>
            <p:ph type="body" sz="quarter" idx="25"/>
          </p:nvPr>
        </p:nvSpPr>
        <p:spPr>
          <a:xfrm>
            <a:off x="260154" y="2162168"/>
            <a:ext cx="2628585" cy="4135438"/>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gøre det lettere og hurtigere for brugerne at finde og bruge listen ved at placere den i sin naturlige arbejdskontekst.</a:t>
            </a:r>
            <a:endParaRPr lang="da-DK" sz="1200" noProof="0" dirty="0">
              <a:ea typeface="Roboto"/>
              <a:cs typeface="Roboto"/>
            </a:endParaRPr>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Listerne er integreret i arbejdsgangens naturlige flow.</a:t>
            </a:r>
            <a:endParaRPr lang="da-DK" sz="1200" noProof="0" dirty="0">
              <a:ea typeface="Roboto"/>
              <a:cs typeface="Roboto"/>
            </a:endParaRP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Funktionen er flyttet fra F5 i LMS til fanen Låner i Mobile. Her fremsøges først de ønskede klasser, herefter udfyldes kriterier, og listen kan udskrives.</a:t>
            </a:r>
            <a:endParaRPr lang="da-DK" sz="1200" noProof="0" dirty="0">
              <a:ea typeface="Roboto"/>
              <a:cs typeface="Roboto"/>
            </a:endParaRPr>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A886E7A1-DD1B-EEFD-5059-0FF1846244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FAEB3552-4B5A-5249-A030-530376D7A93D}"/>
              </a:ext>
            </a:extLst>
          </p:cNvPr>
          <p:cNvGraphicFramePr>
            <a:graphicFrameLocks noGrp="1"/>
          </p:cNvGraphicFramePr>
          <p:nvPr>
            <p:ph sz="quarter" idx="23"/>
            <p:extLst>
              <p:ext uri="{D42A27DB-BD31-4B8C-83A1-F6EECF244321}">
                <p14:modId xmlns:p14="http://schemas.microsoft.com/office/powerpoint/2010/main" val="678105928"/>
              </p:ext>
            </p:extLst>
          </p:nvPr>
        </p:nvGraphicFramePr>
        <p:xfrm>
          <a:off x="3700044" y="684135"/>
          <a:ext cx="4681214" cy="464991"/>
        </p:xfrm>
        <a:graphic>
          <a:graphicData uri="http://schemas.openxmlformats.org/drawingml/2006/table">
            <a:tbl>
              <a:tblPr firstRow="1" bandRow="1">
                <a:tableStyleId>{00A15C55-8517-42AA-B614-E9B94910E393}</a:tableStyleId>
              </a:tblPr>
              <a:tblGrid>
                <a:gridCol w="4681214">
                  <a:extLst>
                    <a:ext uri="{9D8B030D-6E8A-4147-A177-3AD203B41FA5}">
                      <a16:colId xmlns:a16="http://schemas.microsoft.com/office/drawing/2014/main" val="1983213361"/>
                    </a:ext>
                  </a:extLst>
                </a:gridCol>
              </a:tblGrid>
              <a:tr h="464991">
                <a:tc>
                  <a:txBody>
                    <a:bodyPr/>
                    <a:lstStyle/>
                    <a:p>
                      <a:pPr algn="ctr"/>
                      <a:r>
                        <a:rPr lang="da-DK" noProof="0" dirty="0"/>
                        <a:t>As-is (FBS)</a:t>
                      </a:r>
                    </a:p>
                  </a:txBody>
                  <a:tcPr>
                    <a:solidFill>
                      <a:srgbClr val="003399"/>
                    </a:solidFill>
                  </a:tcPr>
                </a:tc>
                <a:extLst>
                  <a:ext uri="{0D108BD9-81ED-4DB2-BD59-A6C34878D82A}">
                    <a16:rowId xmlns:a16="http://schemas.microsoft.com/office/drawing/2014/main" val="3897556188"/>
                  </a:ext>
                </a:extLst>
              </a:tr>
            </a:tbl>
          </a:graphicData>
        </a:graphic>
      </p:graphicFrame>
      <p:pic>
        <p:nvPicPr>
          <p:cNvPr id="5" name="Picture 4" descr="A screenshot of a computer&#10;&#10;AI-generated content may be incorrect.">
            <a:extLst>
              <a:ext uri="{FF2B5EF4-FFF2-40B4-BE49-F238E27FC236}">
                <a16:creationId xmlns:a16="http://schemas.microsoft.com/office/drawing/2014/main" id="{65807200-A7E8-A238-D8A9-E06483C2A7E3}"/>
              </a:ext>
            </a:extLst>
          </p:cNvPr>
          <p:cNvPicPr>
            <a:picLocks noChangeAspect="1"/>
          </p:cNvPicPr>
          <p:nvPr/>
        </p:nvPicPr>
        <p:blipFill>
          <a:blip r:embed="rId4"/>
          <a:stretch>
            <a:fillRect/>
          </a:stretch>
        </p:blipFill>
        <p:spPr>
          <a:xfrm>
            <a:off x="3706346" y="1068820"/>
            <a:ext cx="4674912" cy="2422665"/>
          </a:xfrm>
          <a:prstGeom prst="rect">
            <a:avLst/>
          </a:prstGeom>
        </p:spPr>
      </p:pic>
      <p:pic>
        <p:nvPicPr>
          <p:cNvPr id="9" name="Picture 8">
            <a:extLst>
              <a:ext uri="{FF2B5EF4-FFF2-40B4-BE49-F238E27FC236}">
                <a16:creationId xmlns:a16="http://schemas.microsoft.com/office/drawing/2014/main" id="{45A87111-BBF1-22AF-5B20-703E82402FA3}"/>
              </a:ext>
            </a:extLst>
          </p:cNvPr>
          <p:cNvPicPr>
            <a:picLocks noChangeAspect="1"/>
          </p:cNvPicPr>
          <p:nvPr/>
        </p:nvPicPr>
        <p:blipFill>
          <a:blip r:embed="rId5"/>
          <a:stretch>
            <a:fillRect/>
          </a:stretch>
        </p:blipFill>
        <p:spPr>
          <a:xfrm>
            <a:off x="4051696" y="4069693"/>
            <a:ext cx="5280851" cy="2499398"/>
          </a:xfrm>
          <a:prstGeom prst="rect">
            <a:avLst/>
          </a:prstGeom>
          <a:ln>
            <a:solidFill>
              <a:schemeClr val="accent1"/>
            </a:solidFill>
          </a:ln>
        </p:spPr>
      </p:pic>
      <p:pic>
        <p:nvPicPr>
          <p:cNvPr id="16" name="Picture 15">
            <a:extLst>
              <a:ext uri="{FF2B5EF4-FFF2-40B4-BE49-F238E27FC236}">
                <a16:creationId xmlns:a16="http://schemas.microsoft.com/office/drawing/2014/main" id="{4A5801DF-3031-C330-A8A5-3D5E9E6DC8DF}"/>
              </a:ext>
            </a:extLst>
          </p:cNvPr>
          <p:cNvPicPr>
            <a:picLocks noChangeAspect="1"/>
          </p:cNvPicPr>
          <p:nvPr/>
        </p:nvPicPr>
        <p:blipFill>
          <a:blip r:embed="rId6"/>
          <a:stretch>
            <a:fillRect/>
          </a:stretch>
        </p:blipFill>
        <p:spPr>
          <a:xfrm>
            <a:off x="9816578" y="4069693"/>
            <a:ext cx="1603300" cy="2664307"/>
          </a:xfrm>
          <a:prstGeom prst="rect">
            <a:avLst/>
          </a:prstGeom>
          <a:ln>
            <a:solidFill>
              <a:schemeClr val="accent1"/>
            </a:solidFill>
          </a:ln>
        </p:spPr>
      </p:pic>
      <p:pic>
        <p:nvPicPr>
          <p:cNvPr id="20" name="Graphic 19" descr="Badge with solid fill">
            <a:extLst>
              <a:ext uri="{FF2B5EF4-FFF2-40B4-BE49-F238E27FC236}">
                <a16:creationId xmlns:a16="http://schemas.microsoft.com/office/drawing/2014/main" id="{FC664AA5-83F3-1C06-729A-CBE29ABB48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36011" y="4033816"/>
            <a:ext cx="380567" cy="380567"/>
          </a:xfrm>
          <a:prstGeom prst="rect">
            <a:avLst/>
          </a:prstGeom>
        </p:spPr>
      </p:pic>
      <p:pic>
        <p:nvPicPr>
          <p:cNvPr id="22" name="Graphic 21" descr="Badge 1 with solid fill">
            <a:extLst>
              <a:ext uri="{FF2B5EF4-FFF2-40B4-BE49-F238E27FC236}">
                <a16:creationId xmlns:a16="http://schemas.microsoft.com/office/drawing/2014/main" id="{860688CA-3ABF-C1E1-71F0-BFDF0CC3028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71129" y="4032953"/>
            <a:ext cx="380567" cy="380567"/>
          </a:xfrm>
          <a:prstGeom prst="rect">
            <a:avLst/>
          </a:prstGeom>
        </p:spPr>
      </p:pic>
    </p:spTree>
    <p:extLst>
      <p:ext uri="{BB962C8B-B14F-4D97-AF65-F5344CB8AC3E}">
        <p14:creationId xmlns:p14="http://schemas.microsoft.com/office/powerpoint/2010/main" val="2195398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3DCF-CB71-01EF-0632-6CCAF65F613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6F963B-0683-9732-F3EA-542FB8055192}"/>
              </a:ext>
            </a:extLst>
          </p:cNvPr>
          <p:cNvSpPr>
            <a:spLocks noGrp="1"/>
          </p:cNvSpPr>
          <p:nvPr>
            <p:ph type="sldNum" sz="quarter" idx="16"/>
          </p:nvPr>
        </p:nvSpPr>
        <p:spPr/>
        <p:txBody>
          <a:bodyPr/>
          <a:lstStyle/>
          <a:p>
            <a:fld id="{23AA811B-2EBD-4900-905E-5BE206449611}" type="slidenum">
              <a:rPr lang="da-DK" noProof="0" smtClean="0"/>
              <a:pPr/>
              <a:t>32</a:t>
            </a:fld>
            <a:endParaRPr lang="da-DK" noProof="0" dirty="0"/>
          </a:p>
        </p:txBody>
      </p:sp>
      <p:sp>
        <p:nvSpPr>
          <p:cNvPr id="3" name="Title 2">
            <a:extLst>
              <a:ext uri="{FF2B5EF4-FFF2-40B4-BE49-F238E27FC236}">
                <a16:creationId xmlns:a16="http://schemas.microsoft.com/office/drawing/2014/main" id="{00459FD1-2882-4E68-3B36-79E74CEA60D3}"/>
              </a:ext>
            </a:extLst>
          </p:cNvPr>
          <p:cNvSpPr>
            <a:spLocks noGrp="1"/>
          </p:cNvSpPr>
          <p:nvPr>
            <p:ph type="title"/>
          </p:nvPr>
        </p:nvSpPr>
        <p:spPr>
          <a:xfrm>
            <a:off x="3848093" y="412950"/>
            <a:ext cx="7802565" cy="673450"/>
          </a:xfrm>
        </p:spPr>
        <p:txBody>
          <a:bodyPr/>
          <a:lstStyle/>
          <a:p>
            <a:r>
              <a:rPr lang="da-DK" noProof="0" dirty="0">
                <a:latin typeface="Roboto Light"/>
                <a:ea typeface="Roboto Light"/>
                <a:cs typeface="Roboto Light"/>
              </a:rPr>
              <a:t>Udvidet søgning i Cicero Surf</a:t>
            </a:r>
            <a:endParaRPr lang="da-DK" noProof="0" dirty="0">
              <a:cs typeface="Roboto Light"/>
            </a:endParaRPr>
          </a:p>
        </p:txBody>
      </p:sp>
      <p:sp>
        <p:nvSpPr>
          <p:cNvPr id="8" name="Text Placeholder 5">
            <a:extLst>
              <a:ext uri="{FF2B5EF4-FFF2-40B4-BE49-F238E27FC236}">
                <a16:creationId xmlns:a16="http://schemas.microsoft.com/office/drawing/2014/main" id="{80FF5379-5A4A-F6A9-E05F-005DC08CB090}"/>
              </a:ext>
            </a:extLst>
          </p:cNvPr>
          <p:cNvSpPr>
            <a:spLocks noGrp="1"/>
          </p:cNvSpPr>
          <p:nvPr>
            <p:ph type="body" sz="quarter" idx="22"/>
          </p:nvPr>
        </p:nvSpPr>
        <p:spPr>
          <a:xfrm>
            <a:off x="260156" y="407401"/>
            <a:ext cx="2368551" cy="673450"/>
          </a:xfrm>
        </p:spPr>
        <p:txBody>
          <a:bodyPr>
            <a:normAutofit/>
          </a:bodyPr>
          <a:lstStyle/>
          <a:p>
            <a:r>
              <a:rPr lang="da-DK" sz="1200" b="1" noProof="0" dirty="0">
                <a:latin typeface="+mn-lt"/>
                <a:ea typeface="+mn-ea"/>
              </a:rPr>
              <a:t>System:</a:t>
            </a:r>
          </a:p>
          <a:p>
            <a:r>
              <a:rPr lang="da-DK" sz="1200" noProof="0" dirty="0">
                <a:latin typeface="+mn-lt"/>
                <a:ea typeface="+mn-ea"/>
              </a:rPr>
              <a:t>Cicero Surf</a:t>
            </a:r>
          </a:p>
        </p:txBody>
      </p:sp>
      <p:sp>
        <p:nvSpPr>
          <p:cNvPr id="10" name="Text Placeholder 6">
            <a:extLst>
              <a:ext uri="{FF2B5EF4-FFF2-40B4-BE49-F238E27FC236}">
                <a16:creationId xmlns:a16="http://schemas.microsoft.com/office/drawing/2014/main" id="{0ED69682-36CC-A29F-DC92-BEB1C9BE178B}"/>
              </a:ext>
            </a:extLst>
          </p:cNvPr>
          <p:cNvSpPr>
            <a:spLocks noGrp="1"/>
          </p:cNvSpPr>
          <p:nvPr>
            <p:ph type="body" sz="quarter" idx="24"/>
          </p:nvPr>
        </p:nvSpPr>
        <p:spPr>
          <a:xfrm>
            <a:off x="260155" y="1146012"/>
            <a:ext cx="2368551" cy="673449"/>
          </a:xfrm>
        </p:spPr>
        <p:txBody>
          <a:bodyPr>
            <a:noAutofit/>
          </a:bodyPr>
          <a:lstStyle/>
          <a:p>
            <a:r>
              <a:rPr lang="da-DK" sz="1200" b="1" noProof="0" dirty="0"/>
              <a:t>Involverede aktører:</a:t>
            </a:r>
          </a:p>
          <a:p>
            <a:r>
              <a:rPr lang="da-DK" sz="1200" noProof="0" dirty="0"/>
              <a:t>Skolebiblioteker, Lånere</a:t>
            </a:r>
          </a:p>
        </p:txBody>
      </p:sp>
      <p:sp>
        <p:nvSpPr>
          <p:cNvPr id="11" name="Text Placeholder 7">
            <a:extLst>
              <a:ext uri="{FF2B5EF4-FFF2-40B4-BE49-F238E27FC236}">
                <a16:creationId xmlns:a16="http://schemas.microsoft.com/office/drawing/2014/main" id="{1FC39F9F-F975-C358-A837-951CEDCC4134}"/>
              </a:ext>
            </a:extLst>
          </p:cNvPr>
          <p:cNvSpPr>
            <a:spLocks noGrp="1"/>
          </p:cNvSpPr>
          <p:nvPr>
            <p:ph type="body" sz="quarter" idx="25"/>
          </p:nvPr>
        </p:nvSpPr>
        <p:spPr>
          <a:xfrm>
            <a:off x="260154" y="2022114"/>
            <a:ext cx="2368551" cy="4135438"/>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give brugeren en bedre brugeroplevelse i forbindelse med søgning af materialer.</a:t>
            </a:r>
            <a:endParaRPr lang="da-DK" sz="1200" noProof="0" dirty="0">
              <a:ea typeface="Roboto"/>
              <a:cs typeface="Roboto"/>
            </a:endParaRPr>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Søgemulighederne udvides for brugeren af Cicero Surf.</a:t>
            </a:r>
          </a:p>
          <a:p>
            <a:pPr marL="0" indent="0">
              <a:buNone/>
            </a:pPr>
            <a:endParaRPr lang="da-DK" sz="1200" b="1" noProof="0" dirty="0"/>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Brugeren kan søge materialer på én eller flere filialer.</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2B1B747C-399D-35E6-27AE-6EF768C594F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61E2F409-DA38-2623-E34C-50C532A38592}"/>
              </a:ext>
            </a:extLst>
          </p:cNvPr>
          <p:cNvGraphicFramePr>
            <a:graphicFrameLocks noGrp="1"/>
          </p:cNvGraphicFramePr>
          <p:nvPr>
            <p:ph sz="quarter" idx="23"/>
            <p:extLst>
              <p:ext uri="{D42A27DB-BD31-4B8C-83A1-F6EECF244321}">
                <p14:modId xmlns:p14="http://schemas.microsoft.com/office/powerpoint/2010/main" val="3428937936"/>
              </p:ext>
            </p:extLst>
          </p:nvPr>
        </p:nvGraphicFramePr>
        <p:xfrm>
          <a:off x="3848096" y="1213200"/>
          <a:ext cx="7802562" cy="1285240"/>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370840">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70840">
                <a:tc>
                  <a:txBody>
                    <a:bodyPr/>
                    <a:lstStyle/>
                    <a:p>
                      <a:r>
                        <a:rPr lang="da-DK" sz="1600" noProof="0" dirty="0"/>
                        <a:t>I dag i Cicero Surf kan man kun søge på en filial ad gangen.</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da-DK" sz="1800" kern="1200" noProof="0" dirty="0">
                          <a:solidFill>
                            <a:schemeClr val="dk1"/>
                          </a:solidFill>
                          <a:effectLst/>
                          <a:latin typeface="+mn-lt"/>
                          <a:ea typeface="+mn-ea"/>
                          <a:cs typeface="+mn-cs"/>
                        </a:rPr>
                        <a:t>I Cicero Surf bliver det, med avanceret søgning, muligt at søge på én eller flere filialer. </a:t>
                      </a:r>
                      <a:endParaRPr lang="da-DK" sz="1600" noProof="0" dirty="0"/>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445034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0B93D-ECAC-A05D-B476-90762AA18C7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2070D1-18C4-5F94-A5D2-00EC1F083B48}"/>
              </a:ext>
            </a:extLst>
          </p:cNvPr>
          <p:cNvSpPr>
            <a:spLocks noGrp="1"/>
          </p:cNvSpPr>
          <p:nvPr>
            <p:ph type="sldNum" sz="quarter" idx="16"/>
          </p:nvPr>
        </p:nvSpPr>
        <p:spPr/>
        <p:txBody>
          <a:bodyPr/>
          <a:lstStyle/>
          <a:p>
            <a:fld id="{23AA811B-2EBD-4900-905E-5BE206449611}" type="slidenum">
              <a:rPr lang="da-DK" noProof="0" smtClean="0"/>
              <a:pPr/>
              <a:t>33</a:t>
            </a:fld>
            <a:endParaRPr lang="da-DK" noProof="0" dirty="0"/>
          </a:p>
        </p:txBody>
      </p:sp>
      <p:sp>
        <p:nvSpPr>
          <p:cNvPr id="5" name="Title 4">
            <a:extLst>
              <a:ext uri="{FF2B5EF4-FFF2-40B4-BE49-F238E27FC236}">
                <a16:creationId xmlns:a16="http://schemas.microsoft.com/office/drawing/2014/main" id="{5BA17E39-1195-7E28-7AF8-2747D870A29C}"/>
              </a:ext>
            </a:extLst>
          </p:cNvPr>
          <p:cNvSpPr>
            <a:spLocks noGrp="1"/>
          </p:cNvSpPr>
          <p:nvPr>
            <p:ph type="ctrTitle"/>
          </p:nvPr>
        </p:nvSpPr>
        <p:spPr>
          <a:xfrm>
            <a:off x="1478686" y="2529413"/>
            <a:ext cx="9286480" cy="629641"/>
          </a:xfrm>
        </p:spPr>
        <p:txBody>
          <a:bodyPr/>
          <a:lstStyle/>
          <a:p>
            <a:pPr algn="ctr"/>
            <a:r>
              <a:rPr lang="da-DK" noProof="0" dirty="0"/>
              <a:t>Systemadministrator</a:t>
            </a:r>
          </a:p>
        </p:txBody>
      </p:sp>
      <p:pic>
        <p:nvPicPr>
          <p:cNvPr id="6" name="Picture 5" descr="C:\Users\kg\Desktop\KOMBIT\_Version 0.1\KOMBIT_payoff_cmyk.emf">
            <a:extLst>
              <a:ext uri="{FF2B5EF4-FFF2-40B4-BE49-F238E27FC236}">
                <a16:creationId xmlns:a16="http://schemas.microsoft.com/office/drawing/2014/main" id="{8EA51C30-59ED-A36B-7548-86FEFCD3786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278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1849B-E3BE-8AE3-7AA0-3B5767A166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3D919D-9D40-5E58-583C-3658C1DBBDF3}"/>
              </a:ext>
            </a:extLst>
          </p:cNvPr>
          <p:cNvSpPr>
            <a:spLocks noGrp="1"/>
          </p:cNvSpPr>
          <p:nvPr>
            <p:ph type="sldNum" sz="quarter" idx="16"/>
          </p:nvPr>
        </p:nvSpPr>
        <p:spPr/>
        <p:txBody>
          <a:bodyPr/>
          <a:lstStyle/>
          <a:p>
            <a:fld id="{23AA811B-2EBD-4900-905E-5BE206449611}" type="slidenum">
              <a:rPr lang="da-DK" noProof="0" smtClean="0"/>
              <a:pPr/>
              <a:t>34</a:t>
            </a:fld>
            <a:endParaRPr lang="da-DK" noProof="0" dirty="0"/>
          </a:p>
        </p:txBody>
      </p:sp>
      <p:sp>
        <p:nvSpPr>
          <p:cNvPr id="5" name="Title 4">
            <a:extLst>
              <a:ext uri="{FF2B5EF4-FFF2-40B4-BE49-F238E27FC236}">
                <a16:creationId xmlns:a16="http://schemas.microsoft.com/office/drawing/2014/main" id="{0D885DF1-CB12-35A8-E909-D8ACD165A7E3}"/>
              </a:ext>
            </a:extLst>
          </p:cNvPr>
          <p:cNvSpPr>
            <a:spLocks noGrp="1"/>
          </p:cNvSpPr>
          <p:nvPr>
            <p:ph type="ctrTitle"/>
          </p:nvPr>
        </p:nvSpPr>
        <p:spPr>
          <a:xfrm>
            <a:off x="539749" y="539750"/>
            <a:ext cx="11209799" cy="2891049"/>
          </a:xfrm>
        </p:spPr>
        <p:txBody>
          <a:bodyPr/>
          <a:lstStyle/>
          <a:p>
            <a:r>
              <a:rPr lang="da-DK" noProof="0" dirty="0"/>
              <a:t>Overblik over </a:t>
            </a:r>
            <a:r>
              <a:rPr lang="da-DK" noProof="0" dirty="0" err="1"/>
              <a:t>As-is</a:t>
            </a:r>
            <a:r>
              <a:rPr lang="da-DK" noProof="0" dirty="0"/>
              <a:t>/To-</a:t>
            </a:r>
            <a:r>
              <a:rPr lang="da-DK" noProof="0" dirty="0" err="1"/>
              <a:t>be</a:t>
            </a:r>
            <a:r>
              <a:rPr lang="da-DK" noProof="0" dirty="0"/>
              <a:t> (FBS – FBS 2.0)</a:t>
            </a:r>
            <a:br>
              <a:rPr lang="da-DK" noProof="0" dirty="0"/>
            </a:br>
            <a:r>
              <a:rPr lang="da-DK" sz="3200" noProof="0" dirty="0"/>
              <a:t>Systemadministrator</a:t>
            </a:r>
            <a:br>
              <a:rPr lang="da-DK" noProof="0" dirty="0"/>
            </a:br>
            <a:endParaRPr lang="da-DK" noProof="0" dirty="0"/>
          </a:p>
        </p:txBody>
      </p:sp>
      <p:pic>
        <p:nvPicPr>
          <p:cNvPr id="6" name="Picture 5" descr="C:\Users\kg\Desktop\KOMBIT\_Version 0.1\KOMBIT_payoff_cmyk.emf">
            <a:extLst>
              <a:ext uri="{FF2B5EF4-FFF2-40B4-BE49-F238E27FC236}">
                <a16:creationId xmlns:a16="http://schemas.microsoft.com/office/drawing/2014/main" id="{74673DD6-B95D-8148-4412-5B0A3A0CC5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DEA68380-0CE1-97FF-0356-D0D640DD7C1C}"/>
              </a:ext>
            </a:extLst>
          </p:cNvPr>
          <p:cNvGraphicFramePr>
            <a:graphicFrameLocks noGrp="1"/>
          </p:cNvGraphicFramePr>
          <p:nvPr>
            <p:extLst>
              <p:ext uri="{D42A27DB-BD31-4B8C-83A1-F6EECF244321}">
                <p14:modId xmlns:p14="http://schemas.microsoft.com/office/powerpoint/2010/main" val="2503542198"/>
              </p:ext>
            </p:extLst>
          </p:nvPr>
        </p:nvGraphicFramePr>
        <p:xfrm>
          <a:off x="539749" y="2243698"/>
          <a:ext cx="10624640" cy="2504440"/>
        </p:xfrm>
        <a:graphic>
          <a:graphicData uri="http://schemas.openxmlformats.org/drawingml/2006/table">
            <a:tbl>
              <a:tblPr firstRow="1" bandRow="1">
                <a:tableStyleId>{5C22544A-7EE6-4342-B048-85BDC9FD1C3A}</a:tableStyleId>
              </a:tblPr>
              <a:tblGrid>
                <a:gridCol w="4705830">
                  <a:extLst>
                    <a:ext uri="{9D8B030D-6E8A-4147-A177-3AD203B41FA5}">
                      <a16:colId xmlns:a16="http://schemas.microsoft.com/office/drawing/2014/main" val="2380070936"/>
                    </a:ext>
                  </a:extLst>
                </a:gridCol>
                <a:gridCol w="5918810">
                  <a:extLst>
                    <a:ext uri="{9D8B030D-6E8A-4147-A177-3AD203B41FA5}">
                      <a16:colId xmlns:a16="http://schemas.microsoft.com/office/drawing/2014/main" val="3910196025"/>
                    </a:ext>
                  </a:extLst>
                </a:gridCol>
              </a:tblGrid>
              <a:tr h="370840">
                <a:tc>
                  <a:txBody>
                    <a:bodyPr/>
                    <a:lstStyle/>
                    <a:p>
                      <a:r>
                        <a:rPr lang="da-DK" sz="1600" noProof="0" dirty="0">
                          <a:latin typeface="+mn-lt"/>
                        </a:rPr>
                        <a:t>Ændring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latin typeface="+mn-lt"/>
                        </a:rPr>
                        <a:t>Kort beskrivelse </a:t>
                      </a:r>
                    </a:p>
                  </a:txBody>
                  <a:tcPr/>
                </a:tc>
                <a:extLst>
                  <a:ext uri="{0D108BD9-81ED-4DB2-BD59-A6C34878D82A}">
                    <a16:rowId xmlns:a16="http://schemas.microsoft.com/office/drawing/2014/main" val="2904538490"/>
                  </a:ext>
                </a:extLst>
              </a:tr>
              <a:tr h="370840">
                <a:tc>
                  <a:txBody>
                    <a:bodyPr/>
                    <a:lstStyle/>
                    <a:p>
                      <a:r>
                        <a:rPr lang="da-DK" sz="1600" noProof="0" dirty="0">
                          <a:latin typeface="+mn-lt"/>
                          <a:ea typeface="Roboto Light"/>
                          <a:cs typeface="Roboto Light"/>
                        </a:rPr>
                        <a:t>Ny brugergrænseflade i konfigurationen</a:t>
                      </a:r>
                      <a:endParaRPr lang="da-DK" sz="160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Brugergrænsefladen er webbaseret med dialogbokse og faner i stedet for separate vinduer. Søgning foregår inden for den specifikke fane, ikke på tværs af konfigurationen.</a:t>
                      </a:r>
                      <a:endParaRPr lang="da-DK" sz="1600" noProof="0" dirty="0">
                        <a:latin typeface="+mn-lt"/>
                      </a:endParaRPr>
                    </a:p>
                  </a:txBody>
                  <a:tcPr/>
                </a:tc>
                <a:extLst>
                  <a:ext uri="{0D108BD9-81ED-4DB2-BD59-A6C34878D82A}">
                    <a16:rowId xmlns:a16="http://schemas.microsoft.com/office/drawing/2014/main" val="3291757377"/>
                  </a:ext>
                </a:extLst>
              </a:tr>
              <a:tr h="370840">
                <a:tc>
                  <a:txBody>
                    <a:bodyPr/>
                    <a:lstStyle/>
                    <a:p>
                      <a:r>
                        <a:rPr lang="da-DK" sz="1600" noProof="0" dirty="0">
                          <a:latin typeface="+mn-lt"/>
                        </a:rPr>
                        <a:t>Brugerstyring</a:t>
                      </a:r>
                      <a:endParaRPr lang="da-DK" sz="1600" noProof="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noProof="0" dirty="0"/>
                        <a:t>Brugerstyring flyttes fra Cicero til kommunens centrale adgangsstyring. Det betyder, at arbejdsgangen ændres, når I skal oprette nye brugere eller justere roller og rettigheder for eksisterende brugere, da dette ikke længere kan gøres lokalt i Cicero. </a:t>
                      </a:r>
                      <a:endParaRPr lang="da-DK" sz="1600" noProof="0" dirty="0">
                        <a:latin typeface="+mn-lt"/>
                      </a:endParaRPr>
                    </a:p>
                  </a:txBody>
                  <a:tcPr/>
                </a:tc>
                <a:extLst>
                  <a:ext uri="{0D108BD9-81ED-4DB2-BD59-A6C34878D82A}">
                    <a16:rowId xmlns:a16="http://schemas.microsoft.com/office/drawing/2014/main" val="3727525589"/>
                  </a:ext>
                </a:extLst>
              </a:tr>
            </a:tbl>
          </a:graphicData>
        </a:graphic>
      </p:graphicFrame>
    </p:spTree>
    <p:extLst>
      <p:ext uri="{BB962C8B-B14F-4D97-AF65-F5344CB8AC3E}">
        <p14:creationId xmlns:p14="http://schemas.microsoft.com/office/powerpoint/2010/main" val="3726315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9B372-31E1-1630-3269-D757F5EE220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2DE40E-45B0-CC9F-0FE4-78B7208105A0}"/>
              </a:ext>
            </a:extLst>
          </p:cNvPr>
          <p:cNvSpPr>
            <a:spLocks noGrp="1"/>
          </p:cNvSpPr>
          <p:nvPr>
            <p:ph type="sldNum" sz="quarter" idx="16"/>
          </p:nvPr>
        </p:nvSpPr>
        <p:spPr/>
        <p:txBody>
          <a:bodyPr/>
          <a:lstStyle/>
          <a:p>
            <a:fld id="{23AA811B-2EBD-4900-905E-5BE206449611}" type="slidenum">
              <a:rPr lang="da-DK" noProof="0" smtClean="0"/>
              <a:pPr/>
              <a:t>35</a:t>
            </a:fld>
            <a:endParaRPr lang="da-DK" noProof="0" dirty="0"/>
          </a:p>
        </p:txBody>
      </p:sp>
      <p:sp>
        <p:nvSpPr>
          <p:cNvPr id="3" name="Title 2">
            <a:extLst>
              <a:ext uri="{FF2B5EF4-FFF2-40B4-BE49-F238E27FC236}">
                <a16:creationId xmlns:a16="http://schemas.microsoft.com/office/drawing/2014/main" id="{2FE2CC22-051C-A0B8-69D2-5D3E9DC6EF96}"/>
              </a:ext>
            </a:extLst>
          </p:cNvPr>
          <p:cNvSpPr>
            <a:spLocks noGrp="1"/>
          </p:cNvSpPr>
          <p:nvPr>
            <p:ph type="title"/>
          </p:nvPr>
        </p:nvSpPr>
        <p:spPr>
          <a:xfrm>
            <a:off x="3682018" y="276207"/>
            <a:ext cx="8249826" cy="673450"/>
          </a:xfrm>
        </p:spPr>
        <p:txBody>
          <a:bodyPr/>
          <a:lstStyle/>
          <a:p>
            <a:r>
              <a:rPr lang="da-DK" noProof="0" dirty="0">
                <a:latin typeface="Roboto Light"/>
                <a:ea typeface="Roboto Light"/>
                <a:cs typeface="Roboto Light"/>
              </a:rPr>
              <a:t>Ny brugergrænseflade i konfigurationen</a:t>
            </a:r>
            <a:br>
              <a:rPr lang="da-DK" noProof="0" dirty="0">
                <a:latin typeface="Roboto Light"/>
                <a:ea typeface="Roboto Light"/>
                <a:cs typeface="Roboto Light"/>
              </a:rPr>
            </a:br>
            <a:br>
              <a:rPr lang="da-DK" noProof="0" dirty="0">
                <a:cs typeface="Roboto Light"/>
              </a:rPr>
            </a:br>
            <a:endParaRPr lang="da-DK" noProof="0" dirty="0">
              <a:cs typeface="Roboto Light"/>
            </a:endParaRPr>
          </a:p>
        </p:txBody>
      </p:sp>
      <p:sp>
        <p:nvSpPr>
          <p:cNvPr id="8" name="Text Placeholder 5">
            <a:extLst>
              <a:ext uri="{FF2B5EF4-FFF2-40B4-BE49-F238E27FC236}">
                <a16:creationId xmlns:a16="http://schemas.microsoft.com/office/drawing/2014/main" id="{C9923C56-0798-3F23-D4D0-341BEFCF715F}"/>
              </a:ext>
            </a:extLst>
          </p:cNvPr>
          <p:cNvSpPr>
            <a:spLocks noGrp="1"/>
          </p:cNvSpPr>
          <p:nvPr>
            <p:ph type="body" sz="quarter" idx="22"/>
          </p:nvPr>
        </p:nvSpPr>
        <p:spPr>
          <a:xfrm>
            <a:off x="260156" y="260512"/>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endParaRPr lang="da-DK" sz="1200" noProof="0" dirty="0">
              <a:latin typeface="+mn-lt"/>
              <a:ea typeface="Roboto"/>
              <a:cs typeface="Roboto"/>
            </a:endParaRPr>
          </a:p>
        </p:txBody>
      </p:sp>
      <p:sp>
        <p:nvSpPr>
          <p:cNvPr id="10" name="Text Placeholder 6">
            <a:extLst>
              <a:ext uri="{FF2B5EF4-FFF2-40B4-BE49-F238E27FC236}">
                <a16:creationId xmlns:a16="http://schemas.microsoft.com/office/drawing/2014/main" id="{A2D2E8E0-414F-4529-AD7B-AA90D6F57631}"/>
              </a:ext>
            </a:extLst>
          </p:cNvPr>
          <p:cNvSpPr>
            <a:spLocks noGrp="1"/>
          </p:cNvSpPr>
          <p:nvPr>
            <p:ph type="body" sz="quarter" idx="24"/>
          </p:nvPr>
        </p:nvSpPr>
        <p:spPr>
          <a:xfrm>
            <a:off x="260155" y="933962"/>
            <a:ext cx="2368551" cy="673449"/>
          </a:xfrm>
        </p:spPr>
        <p:txBody>
          <a:bodyPr vert="horz" lIns="0" tIns="0" rIns="0" bIns="0" rtlCol="0" anchor="t">
            <a:noAutofit/>
          </a:bodyPr>
          <a:lstStyle/>
          <a:p>
            <a:r>
              <a:rPr lang="da-DK" sz="1200" b="1" noProof="0" dirty="0"/>
              <a:t>Involverede aktører:</a:t>
            </a:r>
          </a:p>
          <a:p>
            <a:r>
              <a:rPr lang="da-DK" sz="1200" noProof="0" dirty="0"/>
              <a:t>Systemadministratorer</a:t>
            </a:r>
          </a:p>
          <a:p>
            <a:endParaRPr lang="da-DK" sz="1200" noProof="0" dirty="0"/>
          </a:p>
        </p:txBody>
      </p:sp>
      <p:pic>
        <p:nvPicPr>
          <p:cNvPr id="12" name="Picture 11" descr="C:\Users\kg\Desktop\KOMBIT\_Version 0.1\KOMBIT_payoff_cmyk.emf">
            <a:extLst>
              <a:ext uri="{FF2B5EF4-FFF2-40B4-BE49-F238E27FC236}">
                <a16:creationId xmlns:a16="http://schemas.microsoft.com/office/drawing/2014/main" id="{E7596C0F-3F8B-2764-FFA2-C2037EB29B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8">
            <a:extLst>
              <a:ext uri="{FF2B5EF4-FFF2-40B4-BE49-F238E27FC236}">
                <a16:creationId xmlns:a16="http://schemas.microsoft.com/office/drawing/2014/main" id="{DBB2EB5D-65A5-8581-B34B-2BA697064162}"/>
              </a:ext>
            </a:extLst>
          </p:cNvPr>
          <p:cNvGraphicFramePr>
            <a:graphicFrameLocks noGrp="1"/>
          </p:cNvGraphicFramePr>
          <p:nvPr>
            <p:ph sz="quarter" idx="23"/>
            <p:extLst>
              <p:ext uri="{D42A27DB-BD31-4B8C-83A1-F6EECF244321}">
                <p14:modId xmlns:p14="http://schemas.microsoft.com/office/powerpoint/2010/main" val="3528541914"/>
              </p:ext>
            </p:extLst>
          </p:nvPr>
        </p:nvGraphicFramePr>
        <p:xfrm>
          <a:off x="3630927" y="1078883"/>
          <a:ext cx="6533787" cy="304800"/>
        </p:xfrm>
        <a:graphic>
          <a:graphicData uri="http://schemas.openxmlformats.org/drawingml/2006/table">
            <a:tbl>
              <a:tblPr firstRow="1" bandRow="1">
                <a:tableStyleId>{00A15C55-8517-42AA-B614-E9B94910E393}</a:tableStyleId>
              </a:tblPr>
              <a:tblGrid>
                <a:gridCol w="6533787">
                  <a:extLst>
                    <a:ext uri="{9D8B030D-6E8A-4147-A177-3AD203B41FA5}">
                      <a16:colId xmlns:a16="http://schemas.microsoft.com/office/drawing/2014/main" val="1983213361"/>
                    </a:ext>
                  </a:extLst>
                </a:gridCol>
              </a:tblGrid>
              <a:tr h="295698">
                <a:tc>
                  <a:txBody>
                    <a:bodyPr/>
                    <a:lstStyle/>
                    <a:p>
                      <a:pPr algn="ctr"/>
                      <a:r>
                        <a:rPr lang="da-DK" sz="1400" noProof="0" dirty="0"/>
                        <a:t>As-is (FBS) – LMS brugergrænseflade</a:t>
                      </a:r>
                    </a:p>
                  </a:txBody>
                  <a:tcPr>
                    <a:solidFill>
                      <a:srgbClr val="003399"/>
                    </a:solidFill>
                  </a:tcPr>
                </a:tc>
                <a:extLst>
                  <a:ext uri="{0D108BD9-81ED-4DB2-BD59-A6C34878D82A}">
                    <a16:rowId xmlns:a16="http://schemas.microsoft.com/office/drawing/2014/main" val="3897556188"/>
                  </a:ext>
                </a:extLst>
              </a:tr>
            </a:tbl>
          </a:graphicData>
        </a:graphic>
      </p:graphicFrame>
      <p:graphicFrame>
        <p:nvGraphicFramePr>
          <p:cNvPr id="9" name="Content Placeholder 8">
            <a:extLst>
              <a:ext uri="{FF2B5EF4-FFF2-40B4-BE49-F238E27FC236}">
                <a16:creationId xmlns:a16="http://schemas.microsoft.com/office/drawing/2014/main" id="{37418D48-B61A-47A3-38A0-7DE4E301AAA8}"/>
              </a:ext>
            </a:extLst>
          </p:cNvPr>
          <p:cNvGraphicFramePr>
            <a:graphicFrameLocks/>
          </p:cNvGraphicFramePr>
          <p:nvPr>
            <p:extLst>
              <p:ext uri="{D42A27DB-BD31-4B8C-83A1-F6EECF244321}">
                <p14:modId xmlns:p14="http://schemas.microsoft.com/office/powerpoint/2010/main" val="981601179"/>
              </p:ext>
            </p:extLst>
          </p:nvPr>
        </p:nvGraphicFramePr>
        <p:xfrm>
          <a:off x="6331131" y="3717944"/>
          <a:ext cx="4984011" cy="304800"/>
        </p:xfrm>
        <a:graphic>
          <a:graphicData uri="http://schemas.openxmlformats.org/drawingml/2006/table">
            <a:tbl>
              <a:tblPr firstRow="1" bandRow="1">
                <a:tableStyleId>{00A15C55-8517-42AA-B614-E9B94910E393}</a:tableStyleId>
              </a:tblPr>
              <a:tblGrid>
                <a:gridCol w="4984011">
                  <a:extLst>
                    <a:ext uri="{9D8B030D-6E8A-4147-A177-3AD203B41FA5}">
                      <a16:colId xmlns:a16="http://schemas.microsoft.com/office/drawing/2014/main" val="3064101605"/>
                    </a:ext>
                  </a:extLst>
                </a:gridCol>
              </a:tblGrid>
              <a:tr h="304800">
                <a:tc>
                  <a:txBody>
                    <a:bodyPr/>
                    <a:lstStyle/>
                    <a:p>
                      <a:pPr algn="ctr"/>
                      <a:r>
                        <a:rPr lang="da-DK" sz="1400" noProof="0" dirty="0"/>
                        <a:t>To-be (FBS 2.0) – Cicero Mobile brugergrænseflade</a:t>
                      </a:r>
                    </a:p>
                  </a:txBody>
                  <a:tcPr>
                    <a:solidFill>
                      <a:srgbClr val="FF6600"/>
                    </a:solidFill>
                  </a:tcPr>
                </a:tc>
                <a:extLst>
                  <a:ext uri="{0D108BD9-81ED-4DB2-BD59-A6C34878D82A}">
                    <a16:rowId xmlns:a16="http://schemas.microsoft.com/office/drawing/2014/main" val="3897556188"/>
                  </a:ext>
                </a:extLst>
              </a:tr>
            </a:tbl>
          </a:graphicData>
        </a:graphic>
      </p:graphicFrame>
      <p:pic>
        <p:nvPicPr>
          <p:cNvPr id="5" name="Picture 4">
            <a:extLst>
              <a:ext uri="{FF2B5EF4-FFF2-40B4-BE49-F238E27FC236}">
                <a16:creationId xmlns:a16="http://schemas.microsoft.com/office/drawing/2014/main" id="{CC107A38-EB38-B7C6-CD4D-8AD9897F7911}"/>
              </a:ext>
            </a:extLst>
          </p:cNvPr>
          <p:cNvPicPr>
            <a:picLocks noChangeAspect="1"/>
          </p:cNvPicPr>
          <p:nvPr/>
        </p:nvPicPr>
        <p:blipFill>
          <a:blip r:embed="rId4"/>
          <a:stretch>
            <a:fillRect/>
          </a:stretch>
        </p:blipFill>
        <p:spPr>
          <a:xfrm>
            <a:off x="6331131" y="4016051"/>
            <a:ext cx="4984011" cy="2468152"/>
          </a:xfrm>
          <a:prstGeom prst="rect">
            <a:avLst/>
          </a:prstGeom>
          <a:ln>
            <a:solidFill>
              <a:schemeClr val="accent1"/>
            </a:solidFill>
          </a:ln>
        </p:spPr>
      </p:pic>
      <p:sp>
        <p:nvSpPr>
          <p:cNvPr id="14" name="Text Placeholder 13">
            <a:extLst>
              <a:ext uri="{FF2B5EF4-FFF2-40B4-BE49-F238E27FC236}">
                <a16:creationId xmlns:a16="http://schemas.microsoft.com/office/drawing/2014/main" id="{8515514A-5DF7-D834-7FCB-5650DE7DB284}"/>
              </a:ext>
            </a:extLst>
          </p:cNvPr>
          <p:cNvSpPr>
            <a:spLocks noGrp="1"/>
          </p:cNvSpPr>
          <p:nvPr>
            <p:ph type="body" sz="quarter" idx="25"/>
          </p:nvPr>
        </p:nvSpPr>
        <p:spPr>
          <a:xfrm>
            <a:off x="260155" y="1641190"/>
            <a:ext cx="2718176" cy="4036460"/>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give systemadministratoren bedre overblik gennem logisk gruppering af indstillinger.</a:t>
            </a:r>
          </a:p>
          <a:p>
            <a:pPr marL="0" indent="0">
              <a:buNone/>
            </a:pPr>
            <a:endParaRPr lang="da-DK" sz="1200" b="1" noProof="0" dirty="0"/>
          </a:p>
          <a:p>
            <a:pPr marL="0" indent="0">
              <a:buNone/>
            </a:pPr>
            <a:r>
              <a:rPr lang="da-DK" sz="1200" b="1" noProof="0" dirty="0"/>
              <a:t>Primære output:</a:t>
            </a:r>
          </a:p>
          <a:p>
            <a:pPr marL="0" indent="0">
              <a:buNone/>
            </a:pPr>
            <a:r>
              <a:rPr lang="da-DK" sz="1200" noProof="0" dirty="0"/>
              <a:t>Ny brugergrænseflade, der er lettere at lære for nye systemadministratorer og hurtigere at navigere i for erfarne systemadministratorer.</a:t>
            </a:r>
          </a:p>
          <a:p>
            <a:pPr marL="0" indent="0">
              <a:buNone/>
            </a:pPr>
            <a:endParaRPr lang="da-DK" sz="1200" b="1" noProof="0" dirty="0"/>
          </a:p>
          <a:p>
            <a:pPr marL="0" indent="0">
              <a:buNone/>
            </a:pPr>
            <a:r>
              <a:rPr lang="da-DK" sz="1200" b="1" noProof="0" dirty="0"/>
              <a:t>Forandring</a:t>
            </a:r>
            <a:r>
              <a:rPr lang="da-DK" sz="1200" noProof="0" dirty="0"/>
              <a:t>:</a:t>
            </a:r>
          </a:p>
          <a:p>
            <a:pPr marL="0" indent="0">
              <a:buNone/>
            </a:pPr>
            <a:r>
              <a:rPr lang="da-DK" sz="1200" noProof="0" dirty="0"/>
              <a:t>Brugergrænsefladen er webbaseret med dialogbokse og faner i stedet for separate vinduer. Søgning foregår inden for den specifikke fane, ikke på tværs af konfigurationen.</a:t>
            </a:r>
          </a:p>
        </p:txBody>
      </p:sp>
      <p:pic>
        <p:nvPicPr>
          <p:cNvPr id="6" name="Picture 5">
            <a:extLst>
              <a:ext uri="{FF2B5EF4-FFF2-40B4-BE49-F238E27FC236}">
                <a16:creationId xmlns:a16="http://schemas.microsoft.com/office/drawing/2014/main" id="{3D68B2CB-E118-3E66-9A0C-AAD3601FE0D6}"/>
              </a:ext>
            </a:extLst>
          </p:cNvPr>
          <p:cNvPicPr>
            <a:picLocks noChangeAspect="1"/>
          </p:cNvPicPr>
          <p:nvPr/>
        </p:nvPicPr>
        <p:blipFill>
          <a:blip r:embed="rId5"/>
          <a:stretch>
            <a:fillRect/>
          </a:stretch>
        </p:blipFill>
        <p:spPr>
          <a:xfrm>
            <a:off x="3630927" y="1367472"/>
            <a:ext cx="6533787" cy="2097178"/>
          </a:xfrm>
          <a:prstGeom prst="rect">
            <a:avLst/>
          </a:prstGeom>
        </p:spPr>
      </p:pic>
    </p:spTree>
    <p:extLst>
      <p:ext uri="{BB962C8B-B14F-4D97-AF65-F5344CB8AC3E}">
        <p14:creationId xmlns:p14="http://schemas.microsoft.com/office/powerpoint/2010/main" val="137217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CB90-9348-0AD7-1BA2-2261E832073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59DEA2-905B-5782-3317-64F364646C55}"/>
              </a:ext>
            </a:extLst>
          </p:cNvPr>
          <p:cNvSpPr>
            <a:spLocks noGrp="1"/>
          </p:cNvSpPr>
          <p:nvPr>
            <p:ph type="sldNum" sz="quarter" idx="16"/>
          </p:nvPr>
        </p:nvSpPr>
        <p:spPr/>
        <p:txBody>
          <a:bodyPr/>
          <a:lstStyle/>
          <a:p>
            <a:fld id="{23AA811B-2EBD-4900-905E-5BE206449611}" type="slidenum">
              <a:rPr lang="da-DK" noProof="0" smtClean="0"/>
              <a:pPr/>
              <a:t>36</a:t>
            </a:fld>
            <a:endParaRPr lang="da-DK" noProof="0" dirty="0"/>
          </a:p>
        </p:txBody>
      </p:sp>
      <p:sp>
        <p:nvSpPr>
          <p:cNvPr id="3" name="Title 2">
            <a:extLst>
              <a:ext uri="{FF2B5EF4-FFF2-40B4-BE49-F238E27FC236}">
                <a16:creationId xmlns:a16="http://schemas.microsoft.com/office/drawing/2014/main" id="{3B4A163B-95D8-ABE2-7EAC-83CE796AF2D0}"/>
              </a:ext>
            </a:extLst>
          </p:cNvPr>
          <p:cNvSpPr>
            <a:spLocks noGrp="1"/>
          </p:cNvSpPr>
          <p:nvPr>
            <p:ph type="title"/>
          </p:nvPr>
        </p:nvSpPr>
        <p:spPr>
          <a:xfrm>
            <a:off x="3680337" y="230989"/>
            <a:ext cx="7802565" cy="673450"/>
          </a:xfrm>
        </p:spPr>
        <p:txBody>
          <a:bodyPr/>
          <a:lstStyle/>
          <a:p>
            <a:r>
              <a:rPr lang="da-DK" noProof="0" dirty="0"/>
              <a:t>Brugerstyring</a:t>
            </a:r>
          </a:p>
        </p:txBody>
      </p:sp>
      <p:sp>
        <p:nvSpPr>
          <p:cNvPr id="8" name="Text Placeholder 5">
            <a:extLst>
              <a:ext uri="{FF2B5EF4-FFF2-40B4-BE49-F238E27FC236}">
                <a16:creationId xmlns:a16="http://schemas.microsoft.com/office/drawing/2014/main" id="{0E3A7556-EBAD-8A01-BA48-05082711CD7B}"/>
              </a:ext>
            </a:extLst>
          </p:cNvPr>
          <p:cNvSpPr>
            <a:spLocks noGrp="1"/>
          </p:cNvSpPr>
          <p:nvPr>
            <p:ph type="body" sz="quarter" idx="22"/>
          </p:nvPr>
        </p:nvSpPr>
        <p:spPr>
          <a:xfrm>
            <a:off x="264913" y="201110"/>
            <a:ext cx="2368551" cy="673450"/>
          </a:xfrm>
        </p:spPr>
        <p:txBody>
          <a:bodyPr vert="horz" lIns="0" tIns="0" rIns="0" bIns="0" rtlCol="0" anchor="t">
            <a:normAutofit/>
          </a:bodyPr>
          <a:lstStyle/>
          <a:p>
            <a:r>
              <a:rPr lang="da-DK" sz="1200" b="1" noProof="0" dirty="0">
                <a:latin typeface="+mn-lt"/>
                <a:ea typeface="+mn-ea"/>
              </a:rPr>
              <a:t>System:</a:t>
            </a:r>
          </a:p>
          <a:p>
            <a:r>
              <a:rPr lang="da-DK" sz="1200" noProof="0" dirty="0">
                <a:latin typeface="+mn-lt"/>
                <a:ea typeface="+mn-ea"/>
              </a:rPr>
              <a:t>Cicero Mobile</a:t>
            </a:r>
          </a:p>
        </p:txBody>
      </p:sp>
      <p:sp>
        <p:nvSpPr>
          <p:cNvPr id="10" name="Text Placeholder 6">
            <a:extLst>
              <a:ext uri="{FF2B5EF4-FFF2-40B4-BE49-F238E27FC236}">
                <a16:creationId xmlns:a16="http://schemas.microsoft.com/office/drawing/2014/main" id="{8CD5D898-5B62-88C8-E5CB-2F6E416A1AD2}"/>
              </a:ext>
            </a:extLst>
          </p:cNvPr>
          <p:cNvSpPr>
            <a:spLocks noGrp="1"/>
          </p:cNvSpPr>
          <p:nvPr>
            <p:ph type="body" sz="quarter" idx="24"/>
          </p:nvPr>
        </p:nvSpPr>
        <p:spPr>
          <a:xfrm>
            <a:off x="264912" y="895728"/>
            <a:ext cx="2368551" cy="673449"/>
          </a:xfrm>
        </p:spPr>
        <p:txBody>
          <a:bodyPr vert="horz" lIns="0" tIns="0" rIns="0" bIns="0" rtlCol="0" anchor="t">
            <a:noAutofit/>
          </a:bodyPr>
          <a:lstStyle/>
          <a:p>
            <a:r>
              <a:rPr lang="da-DK" sz="1200" b="1" noProof="0" dirty="0"/>
              <a:t>Involverede aktører:</a:t>
            </a:r>
          </a:p>
          <a:p>
            <a:r>
              <a:rPr lang="da-DK" sz="1200" noProof="0" dirty="0"/>
              <a:t>Systemadministratorer</a:t>
            </a:r>
            <a:endParaRPr lang="da-DK" sz="1200" noProof="0" dirty="0">
              <a:ea typeface="Roboto"/>
              <a:cs typeface="Roboto"/>
            </a:endParaRPr>
          </a:p>
          <a:p>
            <a:endParaRPr lang="da-DK" sz="1200" noProof="0" dirty="0">
              <a:ea typeface="Roboto"/>
              <a:cs typeface="Roboto"/>
            </a:endParaRPr>
          </a:p>
        </p:txBody>
      </p:sp>
      <p:sp>
        <p:nvSpPr>
          <p:cNvPr id="11" name="Text Placeholder 7">
            <a:extLst>
              <a:ext uri="{FF2B5EF4-FFF2-40B4-BE49-F238E27FC236}">
                <a16:creationId xmlns:a16="http://schemas.microsoft.com/office/drawing/2014/main" id="{85D5B96F-2BA9-8DA2-AA6B-08F470621BB1}"/>
              </a:ext>
            </a:extLst>
          </p:cNvPr>
          <p:cNvSpPr>
            <a:spLocks noGrp="1"/>
          </p:cNvSpPr>
          <p:nvPr>
            <p:ph type="body" sz="quarter" idx="25"/>
          </p:nvPr>
        </p:nvSpPr>
        <p:spPr>
          <a:xfrm>
            <a:off x="264912" y="1590345"/>
            <a:ext cx="2730838" cy="4383642"/>
          </a:xfrm>
        </p:spPr>
        <p:txBody>
          <a:bodyPr vert="horz" lIns="0" tIns="0" rIns="0" bIns="0" rtlCol="0" anchor="t">
            <a:noAutofit/>
          </a:bodyPr>
          <a:lstStyle/>
          <a:p>
            <a:pPr marL="0" indent="0">
              <a:buNone/>
            </a:pPr>
            <a:r>
              <a:rPr lang="da-DK" sz="1200" b="1" noProof="0" dirty="0"/>
              <a:t>Formål:</a:t>
            </a:r>
          </a:p>
          <a:p>
            <a:pPr marL="0" indent="0">
              <a:buNone/>
            </a:pPr>
            <a:r>
              <a:rPr lang="da-DK" sz="1200" noProof="0" dirty="0"/>
              <a:t>At brugerstyring fremadrettet styres centralt i kommunen/DBC og ikke lokalt i de forskellige kommunale organisationer/enheder. </a:t>
            </a:r>
            <a:endParaRPr lang="da-DK" sz="1200" noProof="0" dirty="0">
              <a:ea typeface="Roboto"/>
              <a:cs typeface="Roboto"/>
            </a:endParaRPr>
          </a:p>
          <a:p>
            <a:pPr marL="0" indent="0">
              <a:buNone/>
            </a:pPr>
            <a:endParaRPr lang="da-DK" sz="1200" b="1" noProof="0" dirty="0"/>
          </a:p>
          <a:p>
            <a:pPr marL="0" indent="0">
              <a:buNone/>
            </a:pPr>
            <a:r>
              <a:rPr lang="da-DK" sz="1200" b="1" noProof="0" dirty="0"/>
              <a:t>Primære output:</a:t>
            </a:r>
            <a:endParaRPr lang="da-DK" sz="1200" b="1" noProof="0" dirty="0">
              <a:ea typeface="Roboto"/>
              <a:cs typeface="Roboto"/>
            </a:endParaRPr>
          </a:p>
          <a:p>
            <a:pPr marL="0" indent="0">
              <a:buNone/>
            </a:pPr>
            <a:r>
              <a:rPr lang="da-DK" sz="1200" noProof="0" dirty="0"/>
              <a:t>Brugerstyringen foretages i  "Fælleskommunal Adgangsstyring” og via DBC.</a:t>
            </a:r>
          </a:p>
          <a:p>
            <a:pPr marL="0" indent="0">
              <a:buNone/>
            </a:pPr>
            <a:r>
              <a:rPr lang="da-DK" sz="1200" b="1" noProof="0" dirty="0"/>
              <a:t> </a:t>
            </a:r>
            <a:endParaRPr lang="da-DK" sz="1200" b="1" noProof="0" dirty="0">
              <a:ea typeface="Roboto"/>
              <a:cs typeface="Roboto"/>
            </a:endParaRPr>
          </a:p>
          <a:p>
            <a:pPr marL="0" indent="0">
              <a:buNone/>
            </a:pPr>
            <a:r>
              <a:rPr lang="da-DK" sz="1200" b="1" noProof="0" dirty="0"/>
              <a:t>Forandring</a:t>
            </a:r>
            <a:r>
              <a:rPr lang="da-DK" sz="1200" noProof="0" dirty="0"/>
              <a:t>:</a:t>
            </a:r>
            <a:endParaRPr lang="da-DK" sz="1200" noProof="0" dirty="0">
              <a:ea typeface="Roboto"/>
              <a:cs typeface="Roboto"/>
            </a:endParaRPr>
          </a:p>
          <a:p>
            <a:pPr marL="0" indent="0">
              <a:buNone/>
            </a:pPr>
            <a:r>
              <a:rPr lang="da-DK" sz="1200" noProof="0" dirty="0"/>
              <a:t>Brugerstyring flyttes fra Cicero til kommunens centrale adgangsstyring samt DBC. Det betyder, at arbejdsgangen ændres, når I skal oprette nye brugere eller justere roller og rettigheder for eksisterende brugere, da dette ikke længere skal gøres lokalt i Cicero. </a:t>
            </a:r>
            <a:endParaRPr lang="da-DK" sz="1200" noProof="0" dirty="0">
              <a:ea typeface="Roboto"/>
              <a:cs typeface="Roboto"/>
            </a:endParaRPr>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r>
              <a:rPr lang="da-DK" sz="1200" noProof="0" dirty="0"/>
              <a:t> </a:t>
            </a:r>
            <a:endParaRPr lang="da-DK" sz="1200" noProof="0" dirty="0">
              <a:ea typeface="Roboto"/>
              <a:cs typeface="Roboto"/>
            </a:endParaRPr>
          </a:p>
          <a:p>
            <a:pPr marL="0" indent="0">
              <a:buNone/>
            </a:pPr>
            <a:endParaRPr lang="da-DK" sz="1200" noProof="0" dirty="0"/>
          </a:p>
          <a:p>
            <a:pPr marL="0" indent="0">
              <a:buNone/>
            </a:pPr>
            <a:endParaRPr lang="da-DK" sz="1200" noProof="0" dirty="0"/>
          </a:p>
        </p:txBody>
      </p:sp>
      <p:pic>
        <p:nvPicPr>
          <p:cNvPr id="12" name="Picture 11" descr="C:\Users\kg\Desktop\KOMBIT\_Version 0.1\KOMBIT_payoff_cmyk.emf">
            <a:extLst>
              <a:ext uri="{FF2B5EF4-FFF2-40B4-BE49-F238E27FC236}">
                <a16:creationId xmlns:a16="http://schemas.microsoft.com/office/drawing/2014/main" id="{895A932C-1C46-5D27-3504-8009DAD12A8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8">
            <a:extLst>
              <a:ext uri="{FF2B5EF4-FFF2-40B4-BE49-F238E27FC236}">
                <a16:creationId xmlns:a16="http://schemas.microsoft.com/office/drawing/2014/main" id="{44EE49F1-17EC-8C3E-2974-FC4EC5FF8CD4}"/>
              </a:ext>
            </a:extLst>
          </p:cNvPr>
          <p:cNvGraphicFramePr>
            <a:graphicFrameLocks noGrp="1"/>
          </p:cNvGraphicFramePr>
          <p:nvPr>
            <p:ph sz="quarter" idx="23"/>
            <p:extLst>
              <p:ext uri="{D42A27DB-BD31-4B8C-83A1-F6EECF244321}">
                <p14:modId xmlns:p14="http://schemas.microsoft.com/office/powerpoint/2010/main" val="73144120"/>
              </p:ext>
            </p:extLst>
          </p:nvPr>
        </p:nvGraphicFramePr>
        <p:xfrm>
          <a:off x="3680340" y="989024"/>
          <a:ext cx="7802562" cy="5124807"/>
        </p:xfrm>
        <a:graphic>
          <a:graphicData uri="http://schemas.openxmlformats.org/drawingml/2006/table">
            <a:tbl>
              <a:tblPr firstRow="1" bandRow="1">
                <a:tableStyleId>{00A15C55-8517-42AA-B614-E9B94910E393}</a:tableStyleId>
              </a:tblPr>
              <a:tblGrid>
                <a:gridCol w="3901281">
                  <a:extLst>
                    <a:ext uri="{9D8B030D-6E8A-4147-A177-3AD203B41FA5}">
                      <a16:colId xmlns:a16="http://schemas.microsoft.com/office/drawing/2014/main" val="1983213361"/>
                    </a:ext>
                  </a:extLst>
                </a:gridCol>
                <a:gridCol w="3901281">
                  <a:extLst>
                    <a:ext uri="{9D8B030D-6E8A-4147-A177-3AD203B41FA5}">
                      <a16:colId xmlns:a16="http://schemas.microsoft.com/office/drawing/2014/main" val="3064101605"/>
                    </a:ext>
                  </a:extLst>
                </a:gridCol>
              </a:tblGrid>
              <a:tr h="400407">
                <a:tc>
                  <a:txBody>
                    <a:bodyPr/>
                    <a:lstStyle/>
                    <a:p>
                      <a:pPr algn="ctr"/>
                      <a:r>
                        <a:rPr lang="da-DK" noProof="0" dirty="0"/>
                        <a:t>As-is (FBS)</a:t>
                      </a:r>
                    </a:p>
                  </a:txBody>
                  <a:tcPr>
                    <a:solidFill>
                      <a:srgbClr val="003399"/>
                    </a:solidFill>
                  </a:tcPr>
                </a:tc>
                <a:tc>
                  <a:txBody>
                    <a:bodyPr/>
                    <a:lstStyle/>
                    <a:p>
                      <a:pPr algn="ctr"/>
                      <a:r>
                        <a:rPr lang="da-DK" noProof="0" dirty="0"/>
                        <a:t>To-be (FBS 2.0)</a:t>
                      </a:r>
                    </a:p>
                  </a:txBody>
                  <a:tcPr>
                    <a:solidFill>
                      <a:srgbClr val="FF6600"/>
                    </a:solidFill>
                  </a:tcPr>
                </a:tc>
                <a:extLst>
                  <a:ext uri="{0D108BD9-81ED-4DB2-BD59-A6C34878D82A}">
                    <a16:rowId xmlns:a16="http://schemas.microsoft.com/office/drawing/2014/main" val="3897556188"/>
                  </a:ext>
                </a:extLst>
              </a:tr>
              <a:tr h="3060648">
                <a:tc>
                  <a:txBody>
                    <a:bodyPr/>
                    <a:lstStyle/>
                    <a:p>
                      <a:r>
                        <a:rPr lang="da-DK" noProof="0" dirty="0"/>
                        <a:t>Systemadministratoren foretager brugeradministrationen i LMS, hvilket omfatter oprettelse/sletning af brugere og administration af roller/rettigheder.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I FBS 2.0 håndteres brugeroprettelsen via kommunens centrale adgangsstyring.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Dette betyder, at brugere ikke længere administreres i Cicero, men via Fælleskommunal Adgangsstyring i Den Fælleskommunale Infrastruktur</a:t>
                      </a:r>
                      <a:r>
                        <a:rPr lang="da-DK" sz="1800" noProof="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800" noProof="0" dirty="0"/>
                        <a:t>Ikke-kommunale brugere oprettes via DBC.</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dirty="0"/>
                        <a:t>Bemærk!</a:t>
                      </a:r>
                      <a:br>
                        <a:rPr lang="da-DK" sz="1400" dirty="0"/>
                      </a:br>
                      <a:r>
                        <a:rPr lang="da-DK" sz="1400" dirty="0"/>
                        <a:t>Brugerstyringen i Cicero Mobile er uændret. Den er </a:t>
                      </a:r>
                      <a:r>
                        <a:rPr lang="da-DK" sz="1400" b="1" u="sng" dirty="0"/>
                        <a:t>KUN</a:t>
                      </a:r>
                      <a:r>
                        <a:rPr lang="da-DK" sz="1400" dirty="0"/>
                        <a:t> forbeholdt oprettelse af brugere til 3. partsløsninger (integrationer) og indgår ikke i den almindelige brugeroprettelse.</a:t>
                      </a:r>
                      <a:endParaRPr lang="da-DK" sz="1400" noProof="0" dirty="0"/>
                    </a:p>
                  </a:txBody>
                  <a:tcPr/>
                </a:tc>
                <a:extLst>
                  <a:ext uri="{0D108BD9-81ED-4DB2-BD59-A6C34878D82A}">
                    <a16:rowId xmlns:a16="http://schemas.microsoft.com/office/drawing/2014/main" val="2627285341"/>
                  </a:ext>
                </a:extLst>
              </a:tr>
            </a:tbl>
          </a:graphicData>
        </a:graphic>
      </p:graphicFrame>
    </p:spTree>
    <p:extLst>
      <p:ext uri="{BB962C8B-B14F-4D97-AF65-F5344CB8AC3E}">
        <p14:creationId xmlns:p14="http://schemas.microsoft.com/office/powerpoint/2010/main" val="88499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9AA26-D896-4F50-210A-F8BC0A8A3D0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E38F9-2056-BD61-875E-EF24F1F75193}"/>
              </a:ext>
            </a:extLst>
          </p:cNvPr>
          <p:cNvSpPr>
            <a:spLocks noGrp="1"/>
          </p:cNvSpPr>
          <p:nvPr>
            <p:ph type="sldNum" sz="quarter" idx="16"/>
          </p:nvPr>
        </p:nvSpPr>
        <p:spPr/>
        <p:txBody>
          <a:bodyPr/>
          <a:lstStyle/>
          <a:p>
            <a:fld id="{23AA811B-2EBD-4900-905E-5BE206449611}" type="slidenum">
              <a:rPr lang="da-DK" noProof="0" smtClean="0"/>
              <a:pPr/>
              <a:t>37</a:t>
            </a:fld>
            <a:endParaRPr lang="da-DK" noProof="0" dirty="0"/>
          </a:p>
        </p:txBody>
      </p:sp>
      <p:sp>
        <p:nvSpPr>
          <p:cNvPr id="5" name="Title 4">
            <a:extLst>
              <a:ext uri="{FF2B5EF4-FFF2-40B4-BE49-F238E27FC236}">
                <a16:creationId xmlns:a16="http://schemas.microsoft.com/office/drawing/2014/main" id="{1CCF2517-C40E-CC28-8BF0-CD6351252A04}"/>
              </a:ext>
            </a:extLst>
          </p:cNvPr>
          <p:cNvSpPr>
            <a:spLocks noGrp="1"/>
          </p:cNvSpPr>
          <p:nvPr>
            <p:ph type="ctrTitle"/>
          </p:nvPr>
        </p:nvSpPr>
        <p:spPr>
          <a:xfrm>
            <a:off x="1098350" y="852099"/>
            <a:ext cx="9848323" cy="698025"/>
          </a:xfrm>
        </p:spPr>
        <p:txBody>
          <a:bodyPr/>
          <a:lstStyle/>
          <a:p>
            <a:r>
              <a:rPr lang="da-DK" sz="3600" noProof="0" dirty="0"/>
              <a:t>Oversigt over væsentlige nye funktioner i FBS 2.0</a:t>
            </a:r>
            <a:br>
              <a:rPr lang="da-DK" sz="3600" noProof="0" dirty="0"/>
            </a:br>
            <a:br>
              <a:rPr lang="da-DK" sz="3600" noProof="0" dirty="0"/>
            </a:br>
            <a:endParaRPr lang="da-DK" sz="3600" noProof="0" dirty="0"/>
          </a:p>
        </p:txBody>
      </p:sp>
      <p:pic>
        <p:nvPicPr>
          <p:cNvPr id="6" name="Picture 5" descr="C:\Users\kg\Desktop\KOMBIT\_Version 0.1\KOMBIT_payoff_cmyk.emf">
            <a:extLst>
              <a:ext uri="{FF2B5EF4-FFF2-40B4-BE49-F238E27FC236}">
                <a16:creationId xmlns:a16="http://schemas.microsoft.com/office/drawing/2014/main" id="{DA1880AF-7C94-922C-7EFA-291694FBF51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67D921A-80F6-1D9A-D2E6-9637D3665A14}"/>
              </a:ext>
            </a:extLst>
          </p:cNvPr>
          <p:cNvSpPr txBox="1"/>
          <p:nvPr/>
        </p:nvSpPr>
        <p:spPr>
          <a:xfrm>
            <a:off x="1098350" y="1898935"/>
            <a:ext cx="10037417" cy="4154984"/>
          </a:xfrm>
          <a:prstGeom prst="rect">
            <a:avLst/>
          </a:prstGeom>
          <a:noFill/>
        </p:spPr>
        <p:txBody>
          <a:bodyPr wrap="square" lIns="0" tIns="0" rIns="0" bIns="0" rtlCol="0">
            <a:spAutoFit/>
          </a:bodyPr>
          <a:lstStyle/>
          <a:p>
            <a:r>
              <a:rPr lang="da-DK" noProof="0" dirty="0">
                <a:solidFill>
                  <a:schemeClr val="bg1"/>
                </a:solidFill>
              </a:rPr>
              <a:t>I de efterfølgende slides har vi samlet de væsentligste nye funktioner i FBS 2.0, der er eller vil blive frigivet i releases i perioden fra september 2025 frem til november efteråret 2026. </a:t>
            </a:r>
          </a:p>
          <a:p>
            <a:endParaRPr lang="da-DK" noProof="0" dirty="0">
              <a:solidFill>
                <a:schemeClr val="bg1"/>
              </a:solidFill>
            </a:endParaRPr>
          </a:p>
          <a:p>
            <a:r>
              <a:rPr lang="da-DK" noProof="0" dirty="0">
                <a:solidFill>
                  <a:schemeClr val="bg1"/>
                </a:solidFill>
              </a:rPr>
              <a:t>Hver funktion er præsenteret med en overskrift og en kort forklaring, der giver jer et hurtigt overblik over, hvad der er nyt.</a:t>
            </a:r>
          </a:p>
          <a:p>
            <a:endParaRPr lang="da-DK" noProof="0" dirty="0">
              <a:solidFill>
                <a:schemeClr val="bg1"/>
              </a:solidFill>
            </a:endParaRPr>
          </a:p>
          <a:p>
            <a:r>
              <a:rPr lang="da-DK" noProof="0" dirty="0">
                <a:solidFill>
                  <a:schemeClr val="bg1"/>
                </a:solidFill>
              </a:rPr>
              <a:t>Ønsker du mere detaljeret information om en specifik funktion, kan du finde uddybende beskrivelser i brugervejledningen på Cicero Connect eller i de tilhørende releasenotes.</a:t>
            </a:r>
          </a:p>
          <a:p>
            <a:endParaRPr lang="da-DK" noProof="0" dirty="0">
              <a:solidFill>
                <a:schemeClr val="bg1"/>
              </a:solidFill>
            </a:endParaRPr>
          </a:p>
          <a:p>
            <a:r>
              <a:rPr lang="da-DK" noProof="0" dirty="0">
                <a:solidFill>
                  <a:schemeClr val="bg1"/>
                </a:solidFill>
              </a:rPr>
              <a:t>Link releasenotes: </a:t>
            </a:r>
          </a:p>
          <a:p>
            <a:r>
              <a:rPr lang="da-DK" noProof="0" dirty="0">
                <a:solidFill>
                  <a:schemeClr val="bg1"/>
                </a:solidFill>
                <a:hlinkClick r:id="rId4"/>
              </a:rPr>
              <a:t>https://ciceroconnect.zendesk.com/hc/da/categories/4605841697553-Release-notes</a:t>
            </a:r>
            <a:r>
              <a:rPr lang="da-DK" noProof="0" dirty="0">
                <a:solidFill>
                  <a:schemeClr val="bg1"/>
                </a:solidFill>
              </a:rPr>
              <a:t>  </a:t>
            </a:r>
          </a:p>
          <a:p>
            <a:endParaRPr lang="da-DK" noProof="0" dirty="0">
              <a:solidFill>
                <a:schemeClr val="bg1"/>
              </a:solidFill>
            </a:endParaRPr>
          </a:p>
          <a:p>
            <a:r>
              <a:rPr lang="da-DK" noProof="0" dirty="0">
                <a:solidFill>
                  <a:schemeClr val="bg1"/>
                </a:solidFill>
              </a:rPr>
              <a:t>Link Cicero Connect: </a:t>
            </a:r>
          </a:p>
          <a:p>
            <a:r>
              <a:rPr lang="da-DK" noProof="0" dirty="0">
                <a:solidFill>
                  <a:schemeClr val="bg1"/>
                </a:solidFill>
                <a:hlinkClick r:id="rId5"/>
              </a:rPr>
              <a:t>https://ciceroconnect.zendesk.com/hc/da</a:t>
            </a:r>
            <a:r>
              <a:rPr lang="da-DK" noProof="0" dirty="0">
                <a:solidFill>
                  <a:schemeClr val="bg1"/>
                </a:solidFill>
              </a:rPr>
              <a:t>  </a:t>
            </a:r>
          </a:p>
          <a:p>
            <a:endParaRPr lang="da-DK" noProof="0" dirty="0">
              <a:solidFill>
                <a:schemeClr val="bg1"/>
              </a:solidFill>
            </a:endParaRPr>
          </a:p>
        </p:txBody>
      </p:sp>
    </p:spTree>
    <p:extLst>
      <p:ext uri="{BB962C8B-B14F-4D97-AF65-F5344CB8AC3E}">
        <p14:creationId xmlns:p14="http://schemas.microsoft.com/office/powerpoint/2010/main" val="2734706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E705F-A2A2-4B34-FF11-DDED6F56B05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89E2A2-BBB3-7DCF-23A8-3D23BBA504CE}"/>
              </a:ext>
            </a:extLst>
          </p:cNvPr>
          <p:cNvSpPr>
            <a:spLocks noGrp="1"/>
          </p:cNvSpPr>
          <p:nvPr>
            <p:ph type="sldNum" sz="quarter" idx="16"/>
          </p:nvPr>
        </p:nvSpPr>
        <p:spPr/>
        <p:txBody>
          <a:bodyPr/>
          <a:lstStyle/>
          <a:p>
            <a:fld id="{23AA811B-2EBD-4900-905E-5BE206449611}" type="slidenum">
              <a:rPr lang="da-DK" noProof="0" smtClean="0"/>
              <a:pPr/>
              <a:t>38</a:t>
            </a:fld>
            <a:endParaRPr lang="da-DK" noProof="0" dirty="0"/>
          </a:p>
        </p:txBody>
      </p:sp>
      <p:sp>
        <p:nvSpPr>
          <p:cNvPr id="3" name="Title 2">
            <a:extLst>
              <a:ext uri="{FF2B5EF4-FFF2-40B4-BE49-F238E27FC236}">
                <a16:creationId xmlns:a16="http://schemas.microsoft.com/office/drawing/2014/main" id="{B585537E-C4A8-FBF4-7C5F-6019A2A48F67}"/>
              </a:ext>
            </a:extLst>
          </p:cNvPr>
          <p:cNvSpPr>
            <a:spLocks noGrp="1"/>
          </p:cNvSpPr>
          <p:nvPr>
            <p:ph type="title"/>
          </p:nvPr>
        </p:nvSpPr>
        <p:spPr>
          <a:xfrm>
            <a:off x="3848095" y="216305"/>
            <a:ext cx="7802565" cy="673450"/>
          </a:xfrm>
        </p:spPr>
        <p:txBody>
          <a:bodyPr/>
          <a:lstStyle/>
          <a:p>
            <a:r>
              <a:rPr lang="da-DK" noProof="0" dirty="0">
                <a:latin typeface="Roboto Light"/>
                <a:ea typeface="Roboto Light"/>
                <a:cs typeface="Roboto Light"/>
              </a:rPr>
              <a:t>Cicero Mobile</a:t>
            </a:r>
            <a:endParaRPr lang="da-DK" noProof="0" dirty="0">
              <a:cs typeface="Roboto Light"/>
            </a:endParaRPr>
          </a:p>
        </p:txBody>
      </p:sp>
      <p:pic>
        <p:nvPicPr>
          <p:cNvPr id="12" name="Picture 11" descr="C:\Users\kg\Desktop\KOMBIT\_Version 0.1\KOMBIT_payoff_cmyk.emf">
            <a:extLst>
              <a:ext uri="{FF2B5EF4-FFF2-40B4-BE49-F238E27FC236}">
                <a16:creationId xmlns:a16="http://schemas.microsoft.com/office/drawing/2014/main" id="{66818C7C-38DE-7A77-4015-F44AB9E33B1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26447AC-2ED9-9B9C-853C-CA7F3807071A}"/>
              </a:ext>
            </a:extLst>
          </p:cNvPr>
          <p:cNvSpPr txBox="1"/>
          <p:nvPr/>
        </p:nvSpPr>
        <p:spPr>
          <a:xfrm>
            <a:off x="541340" y="216305"/>
            <a:ext cx="2220124" cy="430887"/>
          </a:xfrm>
          <a:prstGeom prst="rect">
            <a:avLst/>
          </a:prstGeom>
          <a:noFill/>
        </p:spPr>
        <p:txBody>
          <a:bodyPr wrap="square" lIns="0" tIns="0" rIns="0" bIns="0" rtlCol="0">
            <a:spAutoFit/>
          </a:bodyPr>
          <a:lstStyle/>
          <a:p>
            <a:r>
              <a:rPr lang="da-DK" sz="1400" noProof="0" dirty="0">
                <a:solidFill>
                  <a:schemeClr val="bg1"/>
                </a:solidFill>
              </a:rPr>
              <a:t>Oversigt over væsentlige nye funktioner i FBS 2.0</a:t>
            </a:r>
          </a:p>
        </p:txBody>
      </p:sp>
      <p:sp>
        <p:nvSpPr>
          <p:cNvPr id="5" name="TextBox 4">
            <a:extLst>
              <a:ext uri="{FF2B5EF4-FFF2-40B4-BE49-F238E27FC236}">
                <a16:creationId xmlns:a16="http://schemas.microsoft.com/office/drawing/2014/main" id="{AE8621DF-2A05-54C5-6679-C3532304FB1D}"/>
              </a:ext>
            </a:extLst>
          </p:cNvPr>
          <p:cNvSpPr txBox="1"/>
          <p:nvPr/>
        </p:nvSpPr>
        <p:spPr>
          <a:xfrm>
            <a:off x="3769718" y="702469"/>
            <a:ext cx="6096000" cy="6155531"/>
          </a:xfrm>
          <a:prstGeom prst="rect">
            <a:avLst/>
          </a:prstGeom>
          <a:noFill/>
        </p:spPr>
        <p:txBody>
          <a:bodyPr wrap="square" lIns="91440" tIns="45720" rIns="91440" bIns="45720" anchor="t">
            <a:spAutoFit/>
          </a:bodyPr>
          <a:lstStyle/>
          <a:p>
            <a:pPr>
              <a:buNone/>
            </a:pPr>
            <a:r>
              <a:rPr lang="da-DK" sz="1400" b="1" noProof="0" dirty="0"/>
              <a:t>Udvidet søgefunktionalitet:</a:t>
            </a:r>
            <a:r>
              <a:rPr lang="da-DK" sz="1400" noProof="0" dirty="0"/>
              <a:t> Brugerne får nu adgang til DBC's avancerede søgning (Complex Search) via Cicero Mobile og Cicero Surf.</a:t>
            </a:r>
            <a:endParaRPr lang="da-DK" sz="1400" noProof="0" dirty="0">
              <a:ea typeface="Roboto"/>
              <a:cs typeface="Roboto"/>
            </a:endParaRPr>
          </a:p>
          <a:p>
            <a:pPr>
              <a:buNone/>
            </a:pPr>
            <a:endParaRPr lang="da-DK" sz="1400" b="1" noProof="0" dirty="0"/>
          </a:p>
          <a:p>
            <a:pPr>
              <a:buNone/>
            </a:pPr>
            <a:r>
              <a:rPr lang="da-DK" sz="1400" b="1" noProof="0" dirty="0"/>
              <a:t>Udskrivning fra Cicero Mobile:</a:t>
            </a:r>
            <a:r>
              <a:rPr lang="da-DK" sz="1400" noProof="0" dirty="0"/>
              <a:t> En ny printklient gør det muligt at udskrive  uden at skulle vælge printer ved hver udskrivning. Løsningen omgår browserens begrænsninger og giver en mere brugervenlig oplevelse.</a:t>
            </a:r>
          </a:p>
          <a:p>
            <a:pPr>
              <a:buNone/>
            </a:pPr>
            <a:endParaRPr lang="da-DK" sz="1400" b="1" noProof="0" dirty="0"/>
          </a:p>
          <a:p>
            <a:pPr>
              <a:buNone/>
            </a:pPr>
            <a:r>
              <a:rPr lang="da-DK" sz="1400" b="1" noProof="0" dirty="0"/>
              <a:t>Automatisk genåbning af filialer:</a:t>
            </a:r>
            <a:r>
              <a:rPr lang="da-DK" sz="1400" noProof="0" dirty="0"/>
              <a:t> Når en midlertidigt lukket filial genåbnes, håndteres processen nu automatisk i systemet.</a:t>
            </a:r>
          </a:p>
          <a:p>
            <a:pPr>
              <a:buNone/>
            </a:pPr>
            <a:endParaRPr lang="da-DK" sz="1400" b="1" noProof="0" dirty="0"/>
          </a:p>
          <a:p>
            <a:r>
              <a:rPr lang="da-DK" sz="1400" b="1" noProof="0" dirty="0"/>
              <a:t>Sporbarhed på lånerkonti:</a:t>
            </a:r>
            <a:r>
              <a:rPr lang="da-DK" sz="1400" noProof="0" dirty="0"/>
              <a:t> Der er nu en detaljeret historik, der viser, hvilke ændringer der er foretaget på den enkelte låners konto.</a:t>
            </a:r>
          </a:p>
          <a:p>
            <a:pPr>
              <a:buNone/>
            </a:pPr>
            <a:endParaRPr lang="da-DK" sz="1400" b="1" noProof="0" dirty="0"/>
          </a:p>
          <a:p>
            <a:r>
              <a:rPr lang="da-DK" sz="1400" b="1" noProof="0" dirty="0"/>
              <a:t>Link direkte til Netpunkt:</a:t>
            </a:r>
            <a:r>
              <a:rPr lang="da-DK" sz="1400" noProof="0" dirty="0"/>
              <a:t> Brugerne kan nu gå direkte til Netpunkt via et link fra fjernlånsbestilling i Cicero Mobile.</a:t>
            </a:r>
          </a:p>
          <a:p>
            <a:pPr>
              <a:buNone/>
            </a:pPr>
            <a:endParaRPr lang="da-DK" sz="1400" b="1" noProof="0" dirty="0"/>
          </a:p>
          <a:p>
            <a:pPr>
              <a:buNone/>
            </a:pPr>
            <a:r>
              <a:rPr lang="da-DK" sz="1400" b="1" noProof="0" dirty="0"/>
              <a:t>Styring af udlån per lånergruppe:</a:t>
            </a:r>
            <a:r>
              <a:rPr lang="da-DK" sz="1400" noProof="0" dirty="0"/>
              <a:t> Det er nu muligt at fastsætte et maksimalt antal samtidige lån for hver enkelt lånergruppe.</a:t>
            </a:r>
          </a:p>
          <a:p>
            <a:pPr>
              <a:buNone/>
            </a:pPr>
            <a:endParaRPr lang="da-DK" sz="1400" noProof="0" dirty="0"/>
          </a:p>
          <a:p>
            <a:pPr>
              <a:buNone/>
            </a:pPr>
            <a:r>
              <a:rPr lang="da-DK" sz="1400" b="1" noProof="0" dirty="0"/>
              <a:t>Forbedret brugerscenarie og søgemuligheder omkring materialevalg:</a:t>
            </a:r>
            <a:r>
              <a:rPr lang="da-DK" sz="1400" noProof="0" dirty="0"/>
              <a:t> Materialevalg er blevet optimeret med forbedrede søgefunktioner og navigation, der gør arbejdsgangen mere effektiv og intuitiv for brugeren.</a:t>
            </a:r>
          </a:p>
          <a:p>
            <a:endParaRPr lang="da-DK" b="1" noProof="0" dirty="0"/>
          </a:p>
          <a:p>
            <a:r>
              <a:rPr lang="da-DK" sz="1400" b="1" noProof="0" dirty="0"/>
              <a:t>Offline funktionalitet i Cicero Mobile: </a:t>
            </a:r>
            <a:r>
              <a:rPr lang="da-DK" sz="1400" noProof="0" dirty="0"/>
              <a:t>Cicero Mobile er nu udvidet til at understøtte offline udlån og aflevering, når der ikke er nogen internetforbindelse</a:t>
            </a:r>
            <a:r>
              <a:rPr lang="da-DK" noProof="0" dirty="0"/>
              <a:t>.</a:t>
            </a:r>
          </a:p>
          <a:p>
            <a:pPr>
              <a:buNone/>
            </a:pPr>
            <a:endParaRPr lang="da-DK" sz="1400" noProof="0" dirty="0"/>
          </a:p>
        </p:txBody>
      </p:sp>
    </p:spTree>
    <p:extLst>
      <p:ext uri="{BB962C8B-B14F-4D97-AF65-F5344CB8AC3E}">
        <p14:creationId xmlns:p14="http://schemas.microsoft.com/office/powerpoint/2010/main" val="38354619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A6908-332D-1244-E02D-52785B3FCE8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2FF6AC-9A01-6726-A524-8FEA531E8559}"/>
              </a:ext>
            </a:extLst>
          </p:cNvPr>
          <p:cNvSpPr>
            <a:spLocks noGrp="1"/>
          </p:cNvSpPr>
          <p:nvPr>
            <p:ph type="sldNum" sz="quarter" idx="16"/>
          </p:nvPr>
        </p:nvSpPr>
        <p:spPr/>
        <p:txBody>
          <a:bodyPr/>
          <a:lstStyle/>
          <a:p>
            <a:fld id="{23AA811B-2EBD-4900-905E-5BE206449611}" type="slidenum">
              <a:rPr lang="da-DK" noProof="0" smtClean="0"/>
              <a:pPr/>
              <a:t>39</a:t>
            </a:fld>
            <a:endParaRPr lang="da-DK" noProof="0" dirty="0"/>
          </a:p>
        </p:txBody>
      </p:sp>
      <p:sp>
        <p:nvSpPr>
          <p:cNvPr id="3" name="Title 2">
            <a:extLst>
              <a:ext uri="{FF2B5EF4-FFF2-40B4-BE49-F238E27FC236}">
                <a16:creationId xmlns:a16="http://schemas.microsoft.com/office/drawing/2014/main" id="{6B5FBDB8-495F-6641-F4BB-FEA6FF3DEF04}"/>
              </a:ext>
            </a:extLst>
          </p:cNvPr>
          <p:cNvSpPr>
            <a:spLocks noGrp="1"/>
          </p:cNvSpPr>
          <p:nvPr>
            <p:ph type="title"/>
          </p:nvPr>
        </p:nvSpPr>
        <p:spPr>
          <a:xfrm>
            <a:off x="3848095" y="216305"/>
            <a:ext cx="7802565" cy="673450"/>
          </a:xfrm>
        </p:spPr>
        <p:txBody>
          <a:bodyPr/>
          <a:lstStyle/>
          <a:p>
            <a:r>
              <a:rPr lang="da-DK" noProof="0" dirty="0">
                <a:latin typeface="Roboto Light"/>
                <a:ea typeface="Roboto Light"/>
                <a:cs typeface="Roboto Light"/>
              </a:rPr>
              <a:t>Cicero Mobile</a:t>
            </a:r>
            <a:endParaRPr lang="da-DK" noProof="0" dirty="0">
              <a:cs typeface="Roboto Light"/>
            </a:endParaRPr>
          </a:p>
        </p:txBody>
      </p:sp>
      <p:pic>
        <p:nvPicPr>
          <p:cNvPr id="12" name="Picture 11" descr="C:\Users\kg\Desktop\KOMBIT\_Version 0.1\KOMBIT_payoff_cmyk.emf">
            <a:extLst>
              <a:ext uri="{FF2B5EF4-FFF2-40B4-BE49-F238E27FC236}">
                <a16:creationId xmlns:a16="http://schemas.microsoft.com/office/drawing/2014/main" id="{2399A7DF-2EC2-3CC6-AABB-A30270274CC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49189" y="6351098"/>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1BC6862-2380-55CB-51A8-6046C75303B0}"/>
              </a:ext>
            </a:extLst>
          </p:cNvPr>
          <p:cNvSpPr txBox="1"/>
          <p:nvPr/>
        </p:nvSpPr>
        <p:spPr>
          <a:xfrm>
            <a:off x="3769718" y="702469"/>
            <a:ext cx="6096000" cy="1384995"/>
          </a:xfrm>
          <a:prstGeom prst="rect">
            <a:avLst/>
          </a:prstGeom>
          <a:noFill/>
        </p:spPr>
        <p:txBody>
          <a:bodyPr wrap="square">
            <a:spAutoFit/>
          </a:bodyPr>
          <a:lstStyle/>
          <a:p>
            <a:pPr>
              <a:buNone/>
            </a:pPr>
            <a:r>
              <a:rPr lang="da-DK" sz="1400" b="1" noProof="0" dirty="0"/>
              <a:t>Skabeloner til materialevalg: </a:t>
            </a:r>
            <a:r>
              <a:rPr lang="da-DK" sz="1400" noProof="0" dirty="0"/>
              <a:t>Du kan nu oprette skabeloner, under materialevalget, der præudfylder bestillingslinjer baseret på antal, materialegruppe, placering m.m.</a:t>
            </a:r>
          </a:p>
          <a:p>
            <a:pPr>
              <a:buNone/>
            </a:pPr>
            <a:endParaRPr lang="da-DK" sz="1400" dirty="0"/>
          </a:p>
          <a:p>
            <a:r>
              <a:rPr lang="da-DK" sz="1400" b="1" dirty="0"/>
              <a:t>Biblioteket kommer/Ruter: </a:t>
            </a:r>
            <a:r>
              <a:rPr lang="da-DK" sz="1400" dirty="0"/>
              <a:t>Ruteberegningen i Cicero tager nu højde for lukkedage. </a:t>
            </a:r>
            <a:endParaRPr lang="da-DK" sz="1400" noProof="0" dirty="0"/>
          </a:p>
        </p:txBody>
      </p:sp>
      <p:sp>
        <p:nvSpPr>
          <p:cNvPr id="6" name="TextBox 5">
            <a:extLst>
              <a:ext uri="{FF2B5EF4-FFF2-40B4-BE49-F238E27FC236}">
                <a16:creationId xmlns:a16="http://schemas.microsoft.com/office/drawing/2014/main" id="{2ABED7A0-CCA1-664B-ECCA-637B6C6CF35D}"/>
              </a:ext>
            </a:extLst>
          </p:cNvPr>
          <p:cNvSpPr txBox="1"/>
          <p:nvPr/>
        </p:nvSpPr>
        <p:spPr>
          <a:xfrm>
            <a:off x="541340" y="216305"/>
            <a:ext cx="2220124" cy="430887"/>
          </a:xfrm>
          <a:prstGeom prst="rect">
            <a:avLst/>
          </a:prstGeom>
          <a:noFill/>
        </p:spPr>
        <p:txBody>
          <a:bodyPr wrap="square" lIns="0" tIns="0" rIns="0" bIns="0" rtlCol="0">
            <a:spAutoFit/>
          </a:bodyPr>
          <a:lstStyle/>
          <a:p>
            <a:r>
              <a:rPr lang="da-DK" sz="1400" noProof="0" dirty="0">
                <a:solidFill>
                  <a:schemeClr val="bg1"/>
                </a:solidFill>
              </a:rPr>
              <a:t>Oversigt over væsentlige nye funktioner i FBS 2.0</a:t>
            </a:r>
          </a:p>
        </p:txBody>
      </p:sp>
    </p:spTree>
    <p:extLst>
      <p:ext uri="{BB962C8B-B14F-4D97-AF65-F5344CB8AC3E}">
        <p14:creationId xmlns:p14="http://schemas.microsoft.com/office/powerpoint/2010/main" val="1855146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0ECF-718A-D68D-4424-62A947CE536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84C76A-5163-3C0A-330A-ED3A1176FFF1}"/>
              </a:ext>
            </a:extLst>
          </p:cNvPr>
          <p:cNvSpPr>
            <a:spLocks noGrp="1"/>
          </p:cNvSpPr>
          <p:nvPr>
            <p:ph type="sldNum" sz="quarter" idx="16"/>
          </p:nvPr>
        </p:nvSpPr>
        <p:spPr/>
        <p:txBody>
          <a:bodyPr/>
          <a:lstStyle/>
          <a:p>
            <a:fld id="{23AA811B-2EBD-4900-905E-5BE206449611}" type="slidenum">
              <a:rPr lang="da-DK" noProof="0" smtClean="0"/>
              <a:pPr/>
              <a:t>40</a:t>
            </a:fld>
            <a:endParaRPr lang="da-DK" noProof="0" dirty="0"/>
          </a:p>
        </p:txBody>
      </p:sp>
      <p:sp>
        <p:nvSpPr>
          <p:cNvPr id="3" name="Title 2">
            <a:extLst>
              <a:ext uri="{FF2B5EF4-FFF2-40B4-BE49-F238E27FC236}">
                <a16:creationId xmlns:a16="http://schemas.microsoft.com/office/drawing/2014/main" id="{FE37B913-970A-36FE-83EB-E0C1116858CD}"/>
              </a:ext>
            </a:extLst>
          </p:cNvPr>
          <p:cNvSpPr>
            <a:spLocks noGrp="1"/>
          </p:cNvSpPr>
          <p:nvPr>
            <p:ph type="title"/>
          </p:nvPr>
        </p:nvSpPr>
        <p:spPr>
          <a:xfrm>
            <a:off x="3848095" y="216305"/>
            <a:ext cx="7802565" cy="673450"/>
          </a:xfrm>
        </p:spPr>
        <p:txBody>
          <a:bodyPr/>
          <a:lstStyle/>
          <a:p>
            <a:r>
              <a:rPr lang="da-DK" noProof="0" dirty="0"/>
              <a:t>Cicero Explore</a:t>
            </a:r>
          </a:p>
        </p:txBody>
      </p:sp>
      <p:sp>
        <p:nvSpPr>
          <p:cNvPr id="5" name="TextBox 4">
            <a:extLst>
              <a:ext uri="{FF2B5EF4-FFF2-40B4-BE49-F238E27FC236}">
                <a16:creationId xmlns:a16="http://schemas.microsoft.com/office/drawing/2014/main" id="{33FB8905-B650-1317-1F82-71D914B2DE24}"/>
              </a:ext>
            </a:extLst>
          </p:cNvPr>
          <p:cNvSpPr txBox="1"/>
          <p:nvPr/>
        </p:nvSpPr>
        <p:spPr>
          <a:xfrm>
            <a:off x="3778426" y="1036766"/>
            <a:ext cx="6096000" cy="1661993"/>
          </a:xfrm>
          <a:prstGeom prst="rect">
            <a:avLst/>
          </a:prstGeom>
          <a:noFill/>
        </p:spPr>
        <p:txBody>
          <a:bodyPr wrap="square" lIns="91440" tIns="45720" rIns="91440" bIns="45720" anchor="t">
            <a:spAutoFit/>
          </a:bodyPr>
          <a:lstStyle/>
          <a:p>
            <a:pPr>
              <a:buNone/>
            </a:pPr>
            <a:r>
              <a:rPr lang="da-DK" sz="1400" b="1" noProof="0" dirty="0"/>
              <a:t>Cicero Explore – overblik over indkøb:</a:t>
            </a:r>
            <a:r>
              <a:rPr lang="da-DK" sz="1400" noProof="0" dirty="0"/>
              <a:t> Få indsigt i bibliotekets købsmønstre og se hvilke leverandører der anvendes til indkøb af materialer.</a:t>
            </a:r>
          </a:p>
          <a:p>
            <a:pPr>
              <a:buNone/>
            </a:pPr>
            <a:endParaRPr lang="da-DK" sz="1400" noProof="0" dirty="0"/>
          </a:p>
          <a:p>
            <a:pPr>
              <a:buNone/>
            </a:pPr>
            <a:r>
              <a:rPr lang="da-DK" sz="1400" b="1" noProof="0" dirty="0"/>
              <a:t>Ny rapport om leveringstider:</a:t>
            </a:r>
            <a:r>
              <a:rPr lang="da-DK" sz="1400" noProof="0" dirty="0"/>
              <a:t> En udvidelse af Cicero Explore giver nu mulighed for at følge leveringstider på indkøbte materialer. Rapporten kan bruges aktivt til at monitorere og følge op på SKI-aftalen.</a:t>
            </a:r>
          </a:p>
        </p:txBody>
      </p:sp>
      <p:sp>
        <p:nvSpPr>
          <p:cNvPr id="6" name="TextBox 5">
            <a:extLst>
              <a:ext uri="{FF2B5EF4-FFF2-40B4-BE49-F238E27FC236}">
                <a16:creationId xmlns:a16="http://schemas.microsoft.com/office/drawing/2014/main" id="{AB947FFD-B948-E5B2-D818-4E9C214C2EDA}"/>
              </a:ext>
            </a:extLst>
          </p:cNvPr>
          <p:cNvSpPr txBox="1"/>
          <p:nvPr/>
        </p:nvSpPr>
        <p:spPr>
          <a:xfrm>
            <a:off x="541340" y="216305"/>
            <a:ext cx="2220124" cy="430887"/>
          </a:xfrm>
          <a:prstGeom prst="rect">
            <a:avLst/>
          </a:prstGeom>
          <a:noFill/>
        </p:spPr>
        <p:txBody>
          <a:bodyPr wrap="square" lIns="0" tIns="0" rIns="0" bIns="0" rtlCol="0">
            <a:spAutoFit/>
          </a:bodyPr>
          <a:lstStyle/>
          <a:p>
            <a:r>
              <a:rPr lang="da-DK" sz="1400" noProof="0" dirty="0">
                <a:solidFill>
                  <a:schemeClr val="bg1"/>
                </a:solidFill>
              </a:rPr>
              <a:t>Oversigt over væsentlige nye funktioner i FBS 2.0</a:t>
            </a:r>
          </a:p>
        </p:txBody>
      </p:sp>
    </p:spTree>
    <p:extLst>
      <p:ext uri="{BB962C8B-B14F-4D97-AF65-F5344CB8AC3E}">
        <p14:creationId xmlns:p14="http://schemas.microsoft.com/office/powerpoint/2010/main" val="28110592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TEXTBOX" val="Text"/>
  <p:tag name="THINKCELLPRESENTATIONDONOTDELETE" val="&lt;?xml version=&quot;1.0&quot; encoding=&quot;UTF-16&quot; standalone=&quot;yes&quot;?&gt;&lt;root reqver=&quot;27037&quot;&gt;&lt;version val=&quot;3298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1.00000000000000000000E+00&quot;&gt;&lt;m_msothmcolidx val=&quot;0&quot;/&gt;&lt;m_rgb r=&quot;CE&quot; g=&quot;D2&quot; b=&quot;C2&quot;/&gt;&lt;/elem&gt;&lt;/m_vecMRU&gt;&lt;/m_mruColor&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ystematic">
  <a:themeElements>
    <a:clrScheme name="Systematic - Digitalisation">
      <a:dk1>
        <a:srgbClr val="000000"/>
      </a:dk1>
      <a:lt1>
        <a:srgbClr val="FFFFFF"/>
      </a:lt1>
      <a:dk2>
        <a:srgbClr val="A0AAB0"/>
      </a:dk2>
      <a:lt2>
        <a:srgbClr val="F0F3F6"/>
      </a:lt2>
      <a:accent1>
        <a:srgbClr val="3C4A69"/>
      </a:accent1>
      <a:accent2>
        <a:srgbClr val="263042"/>
      </a:accent2>
      <a:accent3>
        <a:srgbClr val="4B5F82"/>
      </a:accent3>
      <a:accent4>
        <a:srgbClr val="5A729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Digitalisation_DK.potx" id="{BDC6E9E3-541F-4D37-BF45-AB3C505157ED}" vid="{311B3DBE-A35D-48F8-B945-0AF06D68E3EE}"/>
    </a:ext>
  </a:extLst>
</a:theme>
</file>

<file path=ppt/theme/theme2.xml><?xml version="1.0" encoding="utf-8"?>
<a:theme xmlns:a="http://schemas.openxmlformats.org/drawingml/2006/main" name="Office-tema">
  <a:themeElements>
    <a:clrScheme name="Systematic">
      <a:dk1>
        <a:srgbClr val="000000"/>
      </a:dk1>
      <a:lt1>
        <a:srgbClr val="FFFFFF"/>
      </a:lt1>
      <a:dk2>
        <a:srgbClr val="A0AAB0"/>
      </a:dk2>
      <a:lt2>
        <a:srgbClr val="F0F3F6"/>
      </a:lt2>
      <a:accent1>
        <a:srgbClr val="009BE6"/>
      </a:accent1>
      <a:accent2>
        <a:srgbClr val="141446"/>
      </a:accent2>
      <a:accent3>
        <a:srgbClr val="193CBE"/>
      </a:accent3>
      <a:accent4>
        <a:srgbClr val="0AD2E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ystematic">
      <a:dk1>
        <a:srgbClr val="000000"/>
      </a:dk1>
      <a:lt1>
        <a:srgbClr val="FFFFFF"/>
      </a:lt1>
      <a:dk2>
        <a:srgbClr val="A0AAB0"/>
      </a:dk2>
      <a:lt2>
        <a:srgbClr val="F0F3F6"/>
      </a:lt2>
      <a:accent1>
        <a:srgbClr val="009BE6"/>
      </a:accent1>
      <a:accent2>
        <a:srgbClr val="141446"/>
      </a:accent2>
      <a:accent3>
        <a:srgbClr val="193CBE"/>
      </a:accent3>
      <a:accent4>
        <a:srgbClr val="0AD2E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F71D4B305353349BB6A1ACF918C987E" ma:contentTypeVersion="17" ma:contentTypeDescription="Create a new document." ma:contentTypeScope="" ma:versionID="9d679d9a313be240e504297acefccb46">
  <xsd:schema xmlns:xsd="http://www.w3.org/2001/XMLSchema" xmlns:xs="http://www.w3.org/2001/XMLSchema" xmlns:p="http://schemas.microsoft.com/office/2006/metadata/properties" xmlns:ns1="http://schemas.microsoft.com/sharepoint/v3" xmlns:ns2="07748af0-b5ea-4ab8-9c73-e49ce1371089" xmlns:ns3="b56b70d4-d266-4a11-b8c5-cc9bb64908c7" targetNamespace="http://schemas.microsoft.com/office/2006/metadata/properties" ma:root="true" ma:fieldsID="719f1651d9d044f18f92ee04acaaca2d" ns1:_="" ns2:_="" ns3:_="">
    <xsd:import namespace="http://schemas.microsoft.com/sharepoint/v3"/>
    <xsd:import namespace="07748af0-b5ea-4ab8-9c73-e49ce1371089"/>
    <xsd:import namespace="b56b70d4-d266-4a11-b8c5-cc9bb64908c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Dokumentstatus" minOccurs="0"/>
                <xsd:element ref="ns2:Delleverance" minOccurs="0"/>
                <xsd:element ref="ns2:Dokumentkategori"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748af0-b5ea-4ab8-9c73-e49ce13710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82649bf-6f23-4b17-a43c-507f27331a2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Dokumentstatus" ma:index="20" nillable="true" ma:displayName="Dokument status" ma:format="Dropdown" ma:internalName="Dokumentstatus">
      <xsd:simpleType>
        <xsd:restriction base="dms:Choice">
          <xsd:enumeration value="Godkendt"/>
          <xsd:enumeration value="Klar til godkendelse"/>
          <xsd:enumeration value="Retur fra review"/>
          <xsd:enumeration value="Under udarbejdelse/opdatering"/>
          <xsd:enumeration value="NA"/>
          <xsd:enumeration value="Ingen opdatering, klar til godkendelse"/>
          <xsd:enumeration value="On Hold"/>
        </xsd:restriction>
      </xsd:simpleType>
    </xsd:element>
    <xsd:element name="Delleverance" ma:index="21" nillable="true" ma:displayName="Delleverance" ma:format="Dropdown" ma:internalName="Delleverance">
      <xsd:simpleType>
        <xsd:restriction base="dms:Choice">
          <xsd:enumeration value="Etape 1"/>
          <xsd:enumeration value="Delleverance 2"/>
          <xsd:enumeration value="Delleverance 3"/>
          <xsd:enumeration value="Delleverance 4"/>
          <xsd:enumeration value="NA"/>
          <xsd:enumeration value="Overtagelsesprøve"/>
        </xsd:restriction>
      </xsd:simpleType>
    </xsd:element>
    <xsd:element name="Dokumentkategori" ma:index="22" nillable="true" ma:displayName="Dokumentkategori" ma:format="Dropdown" ma:internalName="Dokumentkategori">
      <xsd:simpleType>
        <xsd:restriction base="dms:Choice">
          <xsd:enumeration value="Brugerdokumentation"/>
          <xsd:enumeration value="Driftsdokumentation"/>
          <xsd:enumeration value="Installationsdokumentation"/>
          <xsd:enumeration value="Konfigurationsdokumentation"/>
          <xsd:enumeration value="Lovgivningsdokumentation"/>
          <xsd:enumeration value="Projektledelsesdokumentation"/>
          <xsd:enumeration value="Styringsdokumentation"/>
          <xsd:enumeration value="Systemdokumentation"/>
          <xsd:enumeration value="Testdokumentation"/>
          <xsd:enumeration value="Transitionsdokumentation"/>
          <xsd:enumeration value="Uddannelsesdokumentation"/>
          <xsd:enumeration value="Udrulningsdokumentation"/>
        </xsd:restriction>
      </xsd:simpleType>
    </xsd:element>
  </xsd:schema>
  <xsd:schema xmlns:xsd="http://www.w3.org/2001/XMLSchema" xmlns:xs="http://www.w3.org/2001/XMLSchema" xmlns:dms="http://schemas.microsoft.com/office/2006/documentManagement/types" xmlns:pc="http://schemas.microsoft.com/office/infopath/2007/PartnerControls" targetNamespace="b56b70d4-d266-4a11-b8c5-cc9bb64908c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d589d7c-5f5c-47cd-9c1a-26900e9c44b5}" ma:internalName="TaxCatchAll" ma:showField="CatchAllData" ma:web="b56b70d4-d266-4a11-b8c5-cc9bb6490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kumentstatus xmlns="07748af0-b5ea-4ab8-9c73-e49ce1371089">Godkendt</Dokumentstatus>
    <TaxCatchAll xmlns="b56b70d4-d266-4a11-b8c5-cc9bb64908c7" xsi:nil="true"/>
    <Delleverance xmlns="07748af0-b5ea-4ab8-9c73-e49ce1371089">Delleverance 4</Delleverance>
    <Dokumentkategori xmlns="07748af0-b5ea-4ab8-9c73-e49ce1371089">Udrulningsdokumentation</Dokumentkategori>
    <lcf76f155ced4ddcb4097134ff3c332f xmlns="07748af0-b5ea-4ab8-9c73-e49ce137108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FB8E0E6A-27BB-42BC-A0C0-5255DC09D07B}">
  <ds:schemaRefs>
    <ds:schemaRef ds:uri="http://schemas.microsoft.com/sharepoint/v3/contenttype/forms"/>
  </ds:schemaRefs>
</ds:datastoreItem>
</file>

<file path=customXml/itemProps2.xml><?xml version="1.0" encoding="utf-8"?>
<ds:datastoreItem xmlns:ds="http://schemas.openxmlformats.org/officeDocument/2006/customXml" ds:itemID="{A3176AE8-8899-4FDB-914B-1A739A129855}"/>
</file>

<file path=customXml/itemProps3.xml><?xml version="1.0" encoding="utf-8"?>
<ds:datastoreItem xmlns:ds="http://schemas.openxmlformats.org/officeDocument/2006/customXml" ds:itemID="{5A553FBC-9354-4304-A60F-FDD60F13FE69}">
  <ds:schemaRefs>
    <ds:schemaRef ds:uri="http://schemas.microsoft.com/sharepoint/v3"/>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07748af0-b5ea-4ab8-9c73-e49ce1371089"/>
    <ds:schemaRef ds:uri="http://purl.org/dc/elements/1.1/"/>
    <ds:schemaRef ds:uri="http://schemas.microsoft.com/office/2006/metadata/properties"/>
    <ds:schemaRef ds:uri="b56b70d4-d266-4a11-b8c5-cc9bb64908c7"/>
    <ds:schemaRef ds:uri="http://www.w3.org/XML/1998/namespace"/>
    <ds:schemaRef ds:uri="http://purl.org/dc/terms/"/>
  </ds:schemaRefs>
</ds:datastoreItem>
</file>

<file path=docMetadata/LabelInfo.xml><?xml version="1.0" encoding="utf-8"?>
<clbl:labelList xmlns:clbl="http://schemas.microsoft.com/office/2020/mipLabelMetadata">
  <clbl:label id="{7f6211b1-7c5c-4277-8403-c0ccbd7f0408}" enabled="0" method="" siteId="{7f6211b1-7c5c-4277-8403-c0ccbd7f0408}" removed="1"/>
  <clbl:label id="{cc038af5-0e68-43e5-bb17-957ad6f45f8e}" enabled="0" method="" siteId="{cc038af5-0e68-43e5-bb17-957ad6f45f8e}" removed="1"/>
</clbl:labelList>
</file>

<file path=docProps/app.xml><?xml version="1.0" encoding="utf-8"?>
<Properties xmlns="http://schemas.openxmlformats.org/officeDocument/2006/extended-properties" xmlns:vt="http://schemas.openxmlformats.org/officeDocument/2006/docPropsVTypes">
  <Template>Digitalisation_DK</Template>
  <TotalTime>0</TotalTime>
  <Words>4282</Words>
  <Application>Microsoft Office PowerPoint</Application>
  <PresentationFormat>Widescreen</PresentationFormat>
  <Paragraphs>691</Paragraphs>
  <Slides>40</Slides>
  <Notes>33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6" baseType="lpstr">
      <vt:lpstr>Arial</vt:lpstr>
      <vt:lpstr>Roboto</vt:lpstr>
      <vt:lpstr>Roboto Light</vt:lpstr>
      <vt:lpstr>SF Pro Text</vt:lpstr>
      <vt:lpstr>Systematic</vt:lpstr>
      <vt:lpstr>think-cell Slide</vt:lpstr>
      <vt:lpstr>Fælles Bibliotekssystem (FBS 2.0) As-is/To-be-vejledning Nuværende og fremtidige arbejdsgange Version 2.0</vt:lpstr>
      <vt:lpstr>PowerPoint Presentation</vt:lpstr>
      <vt:lpstr>PowerPoint Presentation</vt:lpstr>
      <vt:lpstr>PowerPoint Presentation</vt:lpstr>
      <vt:lpstr>Formål med As-is/To-be-vejledning </vt:lpstr>
      <vt:lpstr>Yderligere information i Cicero Connect</vt:lpstr>
      <vt:lpstr>Opbygning af As-is/To-be materialet </vt:lpstr>
      <vt:lpstr>Nye begreber i Cicero</vt:lpstr>
      <vt:lpstr>De næste slides viser de væsentligste ændringer der kommer med FBS 2.0.  Hvert slide sammenligner "As-is" (som det er i dag med FBS) med "To-be" (som det bliver med FBS 2.0).   Ændringerne er opdelt i fire områder:     - Generelle ændringer     - Folkebibliotek     - Skolebibliotek     - Systemadministrator </vt:lpstr>
      <vt:lpstr>Generelle ændringer</vt:lpstr>
      <vt:lpstr>Overblik over As-is / To-be (FBS – FBS 2.0) Generelle ændringer (gælder for alle biblioteker i kommunen samt ikke kommunale institutioner ) </vt:lpstr>
      <vt:lpstr>Ny brugergrænseflade</vt:lpstr>
      <vt:lpstr>Lister </vt:lpstr>
      <vt:lpstr>Automatisk opdatering ved ny version </vt:lpstr>
      <vt:lpstr>Udprint af label + generelle print</vt:lpstr>
      <vt:lpstr>Søgning med/uden beholdning</vt:lpstr>
      <vt:lpstr>Hjælpefunktion</vt:lpstr>
      <vt:lpstr>Tastaturgenveje (Genvejstaster)  </vt:lpstr>
      <vt:lpstr>Ændret tilgang til Cicero Explore</vt:lpstr>
      <vt:lpstr>Plukliste</vt:lpstr>
      <vt:lpstr>Katalogisering i FBIkat</vt:lpstr>
      <vt:lpstr>Masseredigering af materialer</vt:lpstr>
      <vt:lpstr>Folkebibliotek</vt:lpstr>
      <vt:lpstr>Overblik over As-is/To-be (FBS – FBS 2.0) Folkebibliotek </vt:lpstr>
      <vt:lpstr>Opret lånere via ny selvbetjening (Cicero Join)</vt:lpstr>
      <vt:lpstr>Moms på materialer og klargøring</vt:lpstr>
      <vt:lpstr>Skolebibliotek</vt:lpstr>
      <vt:lpstr>Overblik over As-is/To-be (FBS – FBS 2.0) Skolebibliotek </vt:lpstr>
      <vt:lpstr>Booking følger klasseoprykning</vt:lpstr>
      <vt:lpstr>Selvbetjeningen – Cicero Slide</vt:lpstr>
      <vt:lpstr>Udlånslister</vt:lpstr>
      <vt:lpstr>Udvidet søgning i Cicero Surf</vt:lpstr>
      <vt:lpstr>Systemadministrator</vt:lpstr>
      <vt:lpstr>Overblik over As-is/To-be (FBS – FBS 2.0) Systemadministrator </vt:lpstr>
      <vt:lpstr>Ny brugergrænseflade i konfigurationen  </vt:lpstr>
      <vt:lpstr>Brugerstyring</vt:lpstr>
      <vt:lpstr>Oversigt over væsentlige nye funktioner i FBS 2.0  </vt:lpstr>
      <vt:lpstr>Cicero Mobile</vt:lpstr>
      <vt:lpstr>Cicero Mobile</vt:lpstr>
      <vt:lpstr>Cicero Explore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Pernille Karla Flinthøj Andersen</dc:creator>
  <cp:lastModifiedBy>Pernille Karla Flinthøj Andersen</cp:lastModifiedBy>
  <cp:revision>39</cp:revision>
  <cp:lastPrinted>2022-03-15T08:22:44Z</cp:lastPrinted>
  <dcterms:created xsi:type="dcterms:W3CDTF">2021-12-09T12:43:33Z</dcterms:created>
  <dcterms:modified xsi:type="dcterms:W3CDTF">2026-10-14T08:09:04Z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0x0101006F71D4B305353349BB6A1ACF918C987E</vt:lpwstr>
  </property>
  <property fmtid="{D5CDD505-2E9C-101B-9397-08002B2CF9AE}" pid="3" name="Klar til endelig review">
    <vt:bool>false</vt:bool>
  </property>
  <property fmtid="{D5CDD505-2E9C-101B-9397-08002B2CF9AE}" pid="4" name="MKI">
    <vt:lpwstr/>
  </property>
  <property fmtid="{D5CDD505-2E9C-101B-9397-08002B2CF9AE}" pid="5" name="MediaServiceImageTags">
    <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y fmtid="{D5CDD505-2E9C-101B-9397-08002B2CF9AE}" pid="12" name="Order">
    <vt:r8>18100</vt:r8>
  </property>
  <property fmtid="{D5CDD505-2E9C-101B-9397-08002B2CF9AE}" pid="13" name="Dokumentkategori">
    <vt:lpwstr>Udrulningsdokumentation</vt:lpwstr>
  </property>
  <property fmtid="{D5CDD505-2E9C-101B-9397-08002B2CF9AE}" pid="14" name="Dokumentstatus">
    <vt:lpwstr>Under udarbejdelse/opdatering</vt:lpwstr>
  </property>
  <property fmtid="{D5CDD505-2E9C-101B-9397-08002B2CF9AE}" pid="15" name="Delleverance">
    <vt:lpwstr>Delleverance 3</vt:lpwstr>
  </property>
  <property fmtid="{D5CDD505-2E9C-101B-9397-08002B2CF9AE}" pid="16" name="MSIP_Label_75517259-1225-4b91-b624-037b5d8412e0_Tag">
    <vt:lpwstr>10, 0, 1, 1</vt:lpwstr>
  </property>
  <property fmtid="{D5CDD505-2E9C-101B-9397-08002B2CF9AE}" pid="17" name="MSIP_Label_75517259-1225-4b91-b624-037b5d8412e0_Name">
    <vt:lpwstr>Ikke fortrolige oplysninger</vt:lpwstr>
  </property>
  <property fmtid="{D5CDD505-2E9C-101B-9397-08002B2CF9AE}" pid="18" name="MSIP_Label_75517259-1225-4b91-b624-037b5d8412e0_ActionId">
    <vt:lpwstr>66788355-9de9-48c7-9d01-4a486ad8f22a</vt:lpwstr>
  </property>
  <property fmtid="{D5CDD505-2E9C-101B-9397-08002B2CF9AE}" pid="19" name="MSIP_Label_75517259-1225-4b91-b624-037b5d8412e0_ContentBits">
    <vt:lpwstr>0</vt:lpwstr>
  </property>
  <property fmtid="{D5CDD505-2E9C-101B-9397-08002B2CF9AE}" pid="20" name="MSIP_Label_75517259-1225-4b91-b624-037b5d8412e0_Enabled">
    <vt:lpwstr>true</vt:lpwstr>
  </property>
  <property fmtid="{D5CDD505-2E9C-101B-9397-08002B2CF9AE}" pid="21" name="MSIP_Label_75517259-1225-4b91-b624-037b5d8412e0_SiteId">
    <vt:lpwstr>4336e778-297e-4975-a735-269f7a68f892</vt:lpwstr>
  </property>
  <property fmtid="{D5CDD505-2E9C-101B-9397-08002B2CF9AE}" pid="22" name="MSIP_Label_75517259-1225-4b91-b624-037b5d8412e0_SetDate">
    <vt:lpwstr>2026-02-02T13:08:46Z</vt:lpwstr>
  </property>
  <property fmtid="{D5CDD505-2E9C-101B-9397-08002B2CF9AE}" pid="23" name="MSIP_Label_75517259-1225-4b91-b624-037b5d8412e0_Method">
    <vt:lpwstr>Privileged</vt:lpwstr>
  </property>
  <property fmtid="{D5CDD505-2E9C-101B-9397-08002B2CF9AE}" pid="24" name="PurviewLabel">
    <vt:lpwstr/>
  </property>
  <property fmtid="{D5CDD505-2E9C-101B-9397-08002B2CF9AE}" pid="25" name="PurviewLabelId">
    <vt:lpwstr/>
  </property>
</Properties>
</file>